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92" r:id="rId3"/>
    <p:sldId id="279" r:id="rId4"/>
    <p:sldId id="305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296" r:id="rId13"/>
    <p:sldId id="310" r:id="rId14"/>
    <p:sldId id="311" r:id="rId15"/>
    <p:sldId id="312" r:id="rId16"/>
    <p:sldId id="313" r:id="rId17"/>
    <p:sldId id="319" r:id="rId18"/>
    <p:sldId id="314" r:id="rId19"/>
    <p:sldId id="321" r:id="rId20"/>
    <p:sldId id="320" r:id="rId21"/>
    <p:sldId id="315" r:id="rId22"/>
    <p:sldId id="316" r:id="rId23"/>
    <p:sldId id="317" r:id="rId24"/>
    <p:sldId id="318" r:id="rId25"/>
    <p:sldId id="278" r:id="rId26"/>
    <p:sldId id="276" r:id="rId27"/>
    <p:sldId id="284" r:id="rId28"/>
    <p:sldId id="283" r:id="rId29"/>
    <p:sldId id="282" r:id="rId30"/>
    <p:sldId id="280" r:id="rId31"/>
    <p:sldId id="281" r:id="rId32"/>
    <p:sldId id="285" r:id="rId33"/>
    <p:sldId id="286" r:id="rId34"/>
    <p:sldId id="288" r:id="rId35"/>
    <p:sldId id="322" r:id="rId36"/>
    <p:sldId id="323" r:id="rId37"/>
    <p:sldId id="274" r:id="rId38"/>
    <p:sldId id="295" r:id="rId39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6E1F"/>
    <a:srgbClr val="E78847"/>
    <a:srgbClr val="F293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05" autoAdjust="0"/>
    <p:restoredTop sz="93800" autoAdjust="0"/>
  </p:normalViewPr>
  <p:slideViewPr>
    <p:cSldViewPr snapToGrid="0">
      <p:cViewPr varScale="1">
        <p:scale>
          <a:sx n="117" d="100"/>
          <a:sy n="117" d="100"/>
        </p:scale>
        <p:origin x="1061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E5065E-4DE3-4DC7-BBC1-1EDA84AF2995}" type="datetimeFigureOut">
              <a:rPr lang="en-US" smtClean="0"/>
              <a:t>8/12/2019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0FBE62-44BC-47D9-A4AE-21258A8D2F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664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0FBE62-44BC-47D9-A4AE-21258A8D2F8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580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F24B53-728C-4A1E-9167-E705E19846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637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F24B53-728C-4A1E-9167-E705E19846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252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01F51-A791-45F9-B937-6FCD639DD4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981A72-98D8-416F-A9E1-2271A1716C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B797F-D3CC-43D0-86C9-CC34B0642E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808080"/>
                </a:solidFill>
              </a:rPr>
              <a:t>Page </a:t>
            </a:r>
            <a:fld id="{7F0F08FA-9969-478F-9A9E-075067C44368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626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276BB4-C7B3-40A8-A93D-115487D90A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76200" y="76200"/>
            <a:ext cx="2667000" cy="441960"/>
          </a:xfrm>
        </p:spPr>
        <p:txBody>
          <a:bodyPr/>
          <a:lstStyle>
            <a:lvl2pPr marL="457200" indent="0">
              <a:buNone/>
              <a:defRPr/>
            </a:lvl2pPr>
          </a:lstStyle>
          <a:p>
            <a:pPr lvl="1"/>
            <a:r>
              <a:rPr lang="en-US" dirty="0" err="1" smtClean="0"/>
              <a:t>Wordmark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6A973-F3B4-48DC-B40A-EE55E95A6A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F6A0E-0A5C-4D3C-A70F-C17D36C112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A2309-1370-4A4A-AC85-656B0B3820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1B9872-BD58-4A03-951C-59BB4F8D83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E56B30-D742-4D6F-A979-68739F7BCD5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F7615-3BF2-4CFC-920B-B7288450FE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83137-1E0F-4189-9A15-A6F11C78FB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938EA21-BB3A-42D0-9E4B-9FF7548A13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jantho3@clemson.ed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mailto:jantho3@clemson.edu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clemson.edu/research/safety/training/respiratory/index.html" TargetMode="External"/><Relationship Id="rId5" Type="http://schemas.openxmlformats.org/officeDocument/2006/relationships/hyperlink" Target="http://media.clemson.edu/research/safety/respiratory%20protection/Appendix%20B%20Medical%20Evaluation%20Questionnaire.pdf" TargetMode="External"/><Relationship Id="rId4" Type="http://schemas.openxmlformats.org/officeDocument/2006/relationships/hyperlink" Target="http://media.clemson.edu/research/safety/respiratory%20protection/Appendix%20A%20Respirator%20Selection%20and%20Use%20Worksheet.docx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media.clemson.edu/research/safety/respiratory%20protection/Appendix%20D%20Respirator%20Protection%20Plan%20-%20Voluntary%20Use.pdf" TargetMode="External"/><Relationship Id="rId2" Type="http://schemas.openxmlformats.org/officeDocument/2006/relationships/hyperlink" Target="mailto:jantho3@clemson.edu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2.pn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5553103/" TargetMode="External"/><Relationship Id="rId7" Type="http://schemas.openxmlformats.org/officeDocument/2006/relationships/image" Target="../media/image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bioraftrshelp@clemson.edu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emf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researchsafety@Clemson.edu" TargetMode="External"/><Relationship Id="rId4" Type="http://schemas.openxmlformats.org/officeDocument/2006/relationships/hyperlink" Target="http://www.clemson.edu/research/safety/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researchsafety@Clemson.edu" TargetMode="External"/><Relationship Id="rId4" Type="http://schemas.openxmlformats.org/officeDocument/2006/relationships/hyperlink" Target="http://www.clemson.edu/research/safety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wordmark_rev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75218" y="214223"/>
            <a:ext cx="2078695" cy="5169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132" y="0"/>
            <a:ext cx="5292868" cy="66722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6438" y="2014538"/>
            <a:ext cx="3794950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Welcome DSCs</a:t>
            </a:r>
          </a:p>
          <a:p>
            <a:pPr algn="ctr"/>
            <a:endParaRPr lang="en-US" sz="4000" dirty="0"/>
          </a:p>
          <a:p>
            <a:pPr algn="ctr"/>
            <a:r>
              <a:rPr lang="en-US" sz="4000" dirty="0"/>
              <a:t>&amp;</a:t>
            </a:r>
            <a:endParaRPr lang="en-US" sz="4000" dirty="0" smtClean="0"/>
          </a:p>
          <a:p>
            <a:pPr algn="ctr"/>
            <a:endParaRPr lang="en-US" sz="4000" dirty="0"/>
          </a:p>
          <a:p>
            <a:pPr algn="ctr"/>
            <a:r>
              <a:rPr lang="en-US" sz="4000" dirty="0" smtClean="0"/>
              <a:t>Invited Guests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1099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55" y="170435"/>
            <a:ext cx="2121592" cy="53039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0617EEA-B003-4707-8CA9-46D297FEB4F0}"/>
              </a:ext>
            </a:extLst>
          </p:cNvPr>
          <p:cNvSpPr txBox="1">
            <a:spLocks/>
          </p:cNvSpPr>
          <p:nvPr/>
        </p:nvSpPr>
        <p:spPr>
          <a:xfrm>
            <a:off x="1224951" y="877228"/>
            <a:ext cx="6311590" cy="74719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For these minors</a:t>
            </a:r>
            <a:endParaRPr lang="en-US" kern="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0C4EF7F-BABF-4604-836C-500360757F5F}"/>
              </a:ext>
            </a:extLst>
          </p:cNvPr>
          <p:cNvSpPr txBox="1">
            <a:spLocks/>
          </p:cNvSpPr>
          <p:nvPr/>
        </p:nvSpPr>
        <p:spPr>
          <a:xfrm>
            <a:off x="74341" y="1921790"/>
            <a:ext cx="7196254" cy="420437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Same requirements as anyone else in labs:</a:t>
            </a:r>
          </a:p>
          <a:p>
            <a:pPr lvl="1"/>
            <a:r>
              <a:rPr lang="en-US" kern="0" dirty="0" smtClean="0"/>
              <a:t>Training: could specialized trainings to these groups</a:t>
            </a:r>
          </a:p>
          <a:p>
            <a:pPr lvl="1"/>
            <a:r>
              <a:rPr lang="en-US" kern="0" dirty="0" smtClean="0"/>
              <a:t>Sign CHP acknowledgment page</a:t>
            </a:r>
          </a:p>
          <a:p>
            <a:pPr lvl="1"/>
            <a:r>
              <a:rPr lang="en-US" kern="0" dirty="0" smtClean="0"/>
              <a:t>PPE provided and worn</a:t>
            </a:r>
          </a:p>
          <a:p>
            <a:pPr lvl="1"/>
            <a:r>
              <a:rPr lang="en-US" kern="0" dirty="0" smtClean="0"/>
              <a:t>Added to IBC/AUP</a:t>
            </a:r>
          </a:p>
          <a:p>
            <a:pPr lvl="1"/>
            <a:r>
              <a:rPr lang="en-US" kern="0" dirty="0" smtClean="0"/>
              <a:t>Minors should never be left alone and the “rule of three” should be followed.</a:t>
            </a:r>
          </a:p>
          <a:p>
            <a:pPr lvl="1"/>
            <a:endParaRPr lang="en-US" kern="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4B4AB66-A81E-4E3A-8C90-5843413EE7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541" y="5314812"/>
            <a:ext cx="1299995" cy="1299995"/>
          </a:xfrm>
          <a:prstGeom prst="rect">
            <a:avLst/>
          </a:prstGeom>
        </p:spPr>
      </p:pic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0944B1D3-D674-46BF-A575-E947496A86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167" y="3328416"/>
            <a:ext cx="1950580" cy="1582398"/>
          </a:xfrm>
          <a:prstGeom prst="rect">
            <a:avLst/>
          </a:prstGeom>
        </p:spPr>
      </p:pic>
      <p:pic>
        <p:nvPicPr>
          <p:cNvPr id="8" name="Picture 7" descr="A picture containing vector graphics, clipart&#10;&#10;Description automatically generated">
            <a:extLst>
              <a:ext uri="{FF2B5EF4-FFF2-40B4-BE49-F238E27FC236}">
                <a16:creationId xmlns:a16="http://schemas.microsoft.com/office/drawing/2014/main" id="{9AD8DAC4-6D3B-4995-88FA-110C7FAFB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450" y="1497882"/>
            <a:ext cx="1494738" cy="142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16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55" y="187688"/>
            <a:ext cx="2121592" cy="53039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3DB1C7E-B505-492F-91F7-0F2F2CDD6E17}"/>
              </a:ext>
            </a:extLst>
          </p:cNvPr>
          <p:cNvSpPr txBox="1">
            <a:spLocks/>
          </p:cNvSpPr>
          <p:nvPr/>
        </p:nvSpPr>
        <p:spPr>
          <a:xfrm>
            <a:off x="1399642" y="929029"/>
            <a:ext cx="7744358" cy="8730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Minors in Labs Guidance Document</a:t>
            </a:r>
            <a:endParaRPr lang="en-US" kern="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0409B4-BBC9-4F88-B954-666234ADF066}"/>
              </a:ext>
            </a:extLst>
          </p:cNvPr>
          <p:cNvSpPr txBox="1">
            <a:spLocks/>
          </p:cNvSpPr>
          <p:nvPr/>
        </p:nvSpPr>
        <p:spPr>
          <a:xfrm>
            <a:off x="448665" y="2280571"/>
            <a:ext cx="7744358" cy="328963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kern="0" dirty="0" smtClean="0"/>
              <a:t>Provided in your packet.</a:t>
            </a:r>
          </a:p>
          <a:p>
            <a:r>
              <a:rPr lang="en-US" sz="2800" kern="0" dirty="0" smtClean="0"/>
              <a:t>Applies to ages 14-17</a:t>
            </a:r>
          </a:p>
          <a:p>
            <a:r>
              <a:rPr lang="en-US" sz="2800" kern="0" dirty="0" smtClean="0"/>
              <a:t>Prohibits certain types of work (explosives, acutely toxic chemicals, etc.)</a:t>
            </a:r>
          </a:p>
          <a:p>
            <a:r>
              <a:rPr lang="en-US" sz="2800" kern="0" dirty="0" smtClean="0"/>
              <a:t>Allows for work with other hazards with additional oversight (carcinogens, radiation, BSL-2 labs)</a:t>
            </a:r>
          </a:p>
          <a:p>
            <a:r>
              <a:rPr lang="en-US" sz="2800" kern="0" dirty="0" smtClean="0"/>
              <a:t>Encourages communication with Research Safety</a:t>
            </a:r>
            <a:endParaRPr 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276345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542" y="3169897"/>
            <a:ext cx="2078916" cy="5182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18" y="208161"/>
            <a:ext cx="2078916" cy="5182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58" y="1708030"/>
            <a:ext cx="4148353" cy="47978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5989" y="1992518"/>
            <a:ext cx="1713124" cy="1579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1185" y="1696615"/>
            <a:ext cx="1917041" cy="24826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6828" y="3931523"/>
            <a:ext cx="1665744" cy="21551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9281" y="4423094"/>
            <a:ext cx="2200847" cy="165215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49396" y="1018320"/>
            <a:ext cx="7400732" cy="5097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u="sng" dirty="0" smtClean="0">
                <a:solidFill>
                  <a:srgbClr val="E16E1F"/>
                </a:solidFill>
              </a:rPr>
              <a:t>Department Safety Coordinators</a:t>
            </a:r>
            <a:endParaRPr lang="en-US" sz="3600" b="1" u="sng" dirty="0">
              <a:solidFill>
                <a:srgbClr val="E16E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41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985880" y="1756114"/>
            <a:ext cx="489380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4702F"/>
                </a:solidFill>
                <a:latin typeface="Verdana" pitchFamily="34" charset="0"/>
              </a:rPr>
              <a:t>OFFICE OF RESEARCH SAFETY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4702F"/>
              </a:solidFill>
              <a:latin typeface="Verdana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4702F"/>
                </a:solidFill>
                <a:latin typeface="Verdana" pitchFamily="34" charset="0"/>
              </a:rPr>
              <a:t>Respiratory Protection Program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4702F"/>
                </a:solidFill>
                <a:latin typeface="Verdana" pitchFamily="34" charset="0"/>
              </a:rPr>
              <a:t>Shop Safety Improvements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aseline="-25000" dirty="0">
                <a:solidFill>
                  <a:srgbClr val="F4702F"/>
                </a:solidFill>
                <a:latin typeface="Verdana" pitchFamily="34" charset="0"/>
              </a:rPr>
              <a:t>3</a:t>
            </a:r>
            <a:r>
              <a:rPr lang="en-US" dirty="0">
                <a:solidFill>
                  <a:srgbClr val="F4702F"/>
                </a:solidFill>
                <a:latin typeface="Verdana" pitchFamily="34" charset="0"/>
              </a:rPr>
              <a:t>D Printing </a:t>
            </a:r>
            <a:r>
              <a:rPr lang="en-US" sz="1350" dirty="0">
                <a:solidFill>
                  <a:srgbClr val="F4702F"/>
                </a:solidFill>
                <a:latin typeface="Verdana" pitchFamily="34" charset="0"/>
              </a:rPr>
              <a:t>w/ powders</a:t>
            </a:r>
            <a:endParaRPr lang="en-US" sz="1350" baseline="-25000" dirty="0">
              <a:solidFill>
                <a:srgbClr val="F4702F"/>
              </a:solidFill>
              <a:latin typeface="Verdana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618867" y="3669456"/>
            <a:ext cx="2343150" cy="810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lnSpc>
                <a:spcPts val="1395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13" dirty="0">
                <a:solidFill>
                  <a:srgbClr val="000000"/>
                </a:solidFill>
                <a:latin typeface="Verdana" pitchFamily="34" charset="0"/>
              </a:rPr>
              <a:t>Jeff Anthony</a:t>
            </a:r>
          </a:p>
          <a:p>
            <a:pPr eaLnBrk="0" fontAlgn="base" hangingPunct="0">
              <a:lnSpc>
                <a:spcPts val="1395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13" dirty="0">
                <a:solidFill>
                  <a:srgbClr val="000000"/>
                </a:solidFill>
                <a:latin typeface="Verdana" pitchFamily="34" charset="0"/>
              </a:rPr>
              <a:t>Industrial Hygienist </a:t>
            </a:r>
          </a:p>
          <a:p>
            <a:pPr eaLnBrk="0" fontAlgn="base" hangingPunct="0">
              <a:lnSpc>
                <a:spcPts val="1395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13" dirty="0">
                <a:solidFill>
                  <a:srgbClr val="000000"/>
                </a:solidFill>
                <a:latin typeface="Verdana" pitchFamily="34" charset="0"/>
                <a:hlinkClick r:id="rId3"/>
              </a:rPr>
              <a:t>jantho3@clemson.edu</a:t>
            </a:r>
            <a:endParaRPr lang="en-US" sz="1013" dirty="0">
              <a:solidFill>
                <a:srgbClr val="000000"/>
              </a:solidFill>
              <a:latin typeface="Verdana" pitchFamily="34" charset="0"/>
            </a:endParaRPr>
          </a:p>
          <a:p>
            <a:pPr eaLnBrk="0" fontAlgn="base" hangingPunct="0">
              <a:lnSpc>
                <a:spcPts val="1395"/>
              </a:lnSpc>
              <a:spcBef>
                <a:spcPct val="0"/>
              </a:spcBef>
              <a:spcAft>
                <a:spcPct val="0"/>
              </a:spcAft>
            </a:pPr>
            <a:endParaRPr lang="en-US" sz="1013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5" name="Picture 4" descr="wordmark_rev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960" y="165981"/>
            <a:ext cx="1771650" cy="44057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880" y="3406960"/>
            <a:ext cx="1172240" cy="1156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58128" y="4963931"/>
            <a:ext cx="28104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solidFill>
                  <a:srgbClr val="000000"/>
                </a:solidFill>
                <a:latin typeface="Arial" charset="0"/>
              </a:rPr>
              <a:t>www.clemson.edu/research/safety</a:t>
            </a:r>
          </a:p>
        </p:txBody>
      </p:sp>
      <p:pic>
        <p:nvPicPr>
          <p:cNvPr id="8" name="Picture 7" descr="Two people sitting at a table&#10;&#10;Description automatically generated">
            <a:extLst>
              <a:ext uri="{FF2B5EF4-FFF2-40B4-BE49-F238E27FC236}">
                <a16:creationId xmlns:a16="http://schemas.microsoft.com/office/drawing/2014/main" id="{B3B1F659-AE1E-4168-9A41-DB51C01C55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81" y="1967683"/>
            <a:ext cx="2699756" cy="3600218"/>
          </a:xfrm>
          <a:prstGeom prst="rect">
            <a:avLst/>
          </a:prstGeom>
          <a:ln w="76200">
            <a:solidFill>
              <a:srgbClr val="FF6600"/>
            </a:solidFill>
          </a:ln>
        </p:spPr>
      </p:pic>
    </p:spTree>
    <p:extLst>
      <p:ext uri="{BB962C8B-B14F-4D97-AF65-F5344CB8AC3E}">
        <p14:creationId xmlns:p14="http://schemas.microsoft.com/office/powerpoint/2010/main" val="207990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ordmark_re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85" y="224170"/>
            <a:ext cx="1771650" cy="4405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4EF5E66-CCE4-47D6-9C8C-9FDB836D6149}"/>
              </a:ext>
            </a:extLst>
          </p:cNvPr>
          <p:cNvSpPr/>
          <p:nvPr/>
        </p:nvSpPr>
        <p:spPr>
          <a:xfrm>
            <a:off x="4276818" y="1352503"/>
            <a:ext cx="4572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dirty="0">
                <a:solidFill>
                  <a:srgbClr val="F4702F"/>
                </a:solidFill>
                <a:latin typeface="Verdana" pitchFamily="34" charset="0"/>
              </a:rPr>
              <a:t>Respiratory Protection Program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092E2F-519E-49F6-A652-3484223EFF8F}"/>
              </a:ext>
            </a:extLst>
          </p:cNvPr>
          <p:cNvSpPr/>
          <p:nvPr/>
        </p:nvSpPr>
        <p:spPr>
          <a:xfrm>
            <a:off x="66583" y="1744918"/>
            <a:ext cx="9077417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rgbClr val="000000"/>
                </a:solidFill>
                <a:latin typeface="&amp;quot"/>
              </a:rPr>
              <a:t>Step 1:</a:t>
            </a:r>
            <a:r>
              <a:rPr lang="en-US" sz="2400" b="1" dirty="0">
                <a:latin typeface="&amp;quot"/>
              </a:rPr>
              <a:t> </a:t>
            </a:r>
            <a:r>
              <a:rPr lang="en-US" sz="2400" b="1" dirty="0">
                <a:solidFill>
                  <a:srgbClr val="522D80"/>
                </a:solidFill>
                <a:latin typeface="&amp;quot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Respirator Selection and Used Form</a:t>
            </a:r>
            <a:endParaRPr lang="en-US" sz="2400" b="1" dirty="0">
              <a:solidFill>
                <a:srgbClr val="522D80"/>
              </a:solidFill>
              <a:latin typeface="&amp;quot"/>
            </a:endParaRPr>
          </a:p>
          <a:p>
            <a:r>
              <a:rPr lang="en-US" sz="1350" b="1" dirty="0">
                <a:latin typeface="&amp;quot"/>
              </a:rPr>
              <a:t>If Research Safety determines</a:t>
            </a:r>
            <a:r>
              <a:rPr lang="en-US" sz="1350" dirty="0">
                <a:latin typeface="&amp;quot"/>
              </a:rPr>
              <a:t> that your job function will require respiratory protection, you must be enrolled in the </a:t>
            </a:r>
            <a:r>
              <a:rPr lang="en-US" sz="1350" b="1" dirty="0">
                <a:latin typeface="&amp;quot"/>
              </a:rPr>
              <a:t>Clemson University Medical Surveillance Program</a:t>
            </a:r>
            <a:r>
              <a:rPr lang="en-US" sz="1350" dirty="0">
                <a:latin typeface="&amp;quot"/>
              </a:rPr>
              <a:t>.</a:t>
            </a:r>
          </a:p>
          <a:p>
            <a:endParaRPr lang="en-US" sz="2400" b="1" dirty="0">
              <a:latin typeface="&amp;quot"/>
            </a:endParaRPr>
          </a:p>
          <a:p>
            <a:r>
              <a:rPr lang="en-US" sz="2400" b="1" dirty="0">
                <a:latin typeface="&amp;quot"/>
              </a:rPr>
              <a:t>Step 2: </a:t>
            </a:r>
            <a:r>
              <a:rPr lang="en-US" sz="2400" b="1" dirty="0">
                <a:solidFill>
                  <a:srgbClr val="522D80"/>
                </a:solidFill>
                <a:latin typeface="&amp;quot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Medical Surveillance Form </a:t>
            </a:r>
            <a:endParaRPr lang="en-US" sz="2400" dirty="0">
              <a:solidFill>
                <a:srgbClr val="666666"/>
              </a:solidFill>
              <a:latin typeface="&amp;quot"/>
            </a:endParaRPr>
          </a:p>
          <a:p>
            <a:r>
              <a:rPr lang="en-US" b="1" dirty="0">
                <a:latin typeface="&amp;quot"/>
              </a:rPr>
              <a:t>Fax:</a:t>
            </a:r>
            <a:r>
              <a:rPr lang="en-US" dirty="0">
                <a:latin typeface="&amp;quot"/>
              </a:rPr>
              <a:t> (864)656-1123 </a:t>
            </a:r>
          </a:p>
          <a:p>
            <a:r>
              <a:rPr lang="en-US" b="1" dirty="0">
                <a:latin typeface="&amp;quot"/>
              </a:rPr>
              <a:t>Regular mail:</a:t>
            </a:r>
            <a:r>
              <a:rPr lang="en-US" dirty="0">
                <a:latin typeface="&amp;quot"/>
              </a:rPr>
              <a:t> Medical Surveillance Program, Joseph F. Sullivan Center, 101 Edwards Hall, Clemson University, </a:t>
            </a:r>
          </a:p>
          <a:p>
            <a:r>
              <a:rPr lang="en-US" b="1" dirty="0">
                <a:latin typeface="&amp;quot"/>
              </a:rPr>
              <a:t>Attention:</a:t>
            </a:r>
            <a:r>
              <a:rPr lang="en-US" dirty="0">
                <a:latin typeface="&amp;quot"/>
              </a:rPr>
              <a:t> </a:t>
            </a:r>
            <a:r>
              <a:rPr lang="en-US" b="1" dirty="0">
                <a:solidFill>
                  <a:srgbClr val="522D80"/>
                </a:solidFill>
                <a:latin typeface="&amp;quot"/>
              </a:rPr>
              <a:t>Angela Reid</a:t>
            </a:r>
            <a:r>
              <a:rPr lang="en-US" sz="1350" dirty="0">
                <a:solidFill>
                  <a:srgbClr val="666666"/>
                </a:solidFill>
                <a:latin typeface="&amp;quot"/>
              </a:rPr>
              <a:t>.   </a:t>
            </a:r>
            <a:r>
              <a:rPr lang="en-US" sz="1350" b="1" dirty="0">
                <a:latin typeface="&amp;quot"/>
              </a:rPr>
              <a:t>Note that it may take up to </a:t>
            </a:r>
            <a:r>
              <a:rPr lang="en-US" b="1" dirty="0">
                <a:solidFill>
                  <a:srgbClr val="522D80"/>
                </a:solidFill>
                <a:latin typeface="&amp;quot"/>
              </a:rPr>
              <a:t>ten(10)</a:t>
            </a:r>
            <a:r>
              <a:rPr lang="en-US" b="1" dirty="0">
                <a:solidFill>
                  <a:srgbClr val="666666"/>
                </a:solidFill>
                <a:latin typeface="&amp;quot"/>
              </a:rPr>
              <a:t> </a:t>
            </a:r>
            <a:r>
              <a:rPr lang="en-US" sz="1350" b="1" dirty="0">
                <a:latin typeface="&amp;quot"/>
              </a:rPr>
              <a:t>business days. </a:t>
            </a:r>
            <a:endParaRPr lang="en-US" sz="1350" dirty="0">
              <a:latin typeface="&amp;quot"/>
            </a:endParaRPr>
          </a:p>
          <a:p>
            <a:endParaRPr lang="en-US" sz="2400" b="1" dirty="0">
              <a:latin typeface="&amp;quot"/>
            </a:endParaRPr>
          </a:p>
          <a:p>
            <a:r>
              <a:rPr lang="en-US" sz="2400" b="1" dirty="0">
                <a:latin typeface="&amp;quot"/>
              </a:rPr>
              <a:t>Step 3:</a:t>
            </a:r>
            <a:r>
              <a:rPr lang="en-US" sz="2400" dirty="0">
                <a:solidFill>
                  <a:srgbClr val="666666"/>
                </a:solidFill>
                <a:latin typeface="&amp;quot"/>
              </a:rPr>
              <a:t> </a:t>
            </a:r>
            <a:r>
              <a:rPr lang="en-US" sz="2400" b="1" dirty="0">
                <a:solidFill>
                  <a:srgbClr val="522D80"/>
                </a:solidFill>
                <a:latin typeface="&amp;quot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Respirator Training</a:t>
            </a:r>
            <a:endParaRPr lang="en-US" sz="2400" dirty="0">
              <a:solidFill>
                <a:srgbClr val="666666"/>
              </a:solidFill>
              <a:latin typeface="&amp;quot"/>
            </a:endParaRPr>
          </a:p>
          <a:p>
            <a:endParaRPr lang="en-US" sz="2400" b="1" dirty="0">
              <a:latin typeface="&amp;quot"/>
            </a:endParaRPr>
          </a:p>
          <a:p>
            <a:r>
              <a:rPr lang="en-US" sz="2400" b="1" dirty="0">
                <a:latin typeface="&amp;quot"/>
              </a:rPr>
              <a:t>Step 4: </a:t>
            </a:r>
            <a:r>
              <a:rPr lang="en-US" sz="2400" b="1" dirty="0">
                <a:solidFill>
                  <a:srgbClr val="522D80"/>
                </a:solidFill>
                <a:latin typeface="&amp;quot"/>
              </a:rPr>
              <a:t>Fit Testing:</a:t>
            </a:r>
            <a:r>
              <a:rPr lang="en-US" sz="2400" b="1" dirty="0">
                <a:solidFill>
                  <a:srgbClr val="7030A0"/>
                </a:solidFill>
                <a:latin typeface="&amp;quot"/>
              </a:rPr>
              <a:t> </a:t>
            </a:r>
            <a:r>
              <a:rPr lang="en-US" sz="1350" b="1" dirty="0">
                <a:latin typeface="&amp;quot"/>
              </a:rPr>
              <a:t>Jeff Anthony </a:t>
            </a:r>
            <a:r>
              <a:rPr lang="en-US" sz="1350" dirty="0">
                <a:latin typeface="&amp;quot"/>
              </a:rPr>
              <a:t>at</a:t>
            </a:r>
            <a:r>
              <a:rPr lang="en-US" sz="1350" dirty="0">
                <a:solidFill>
                  <a:srgbClr val="666666"/>
                </a:solidFill>
                <a:latin typeface="&amp;quot"/>
              </a:rPr>
              <a:t> </a:t>
            </a:r>
            <a:r>
              <a:rPr lang="en-US" sz="1350" b="1" u="sng" dirty="0">
                <a:solidFill>
                  <a:srgbClr val="522D80"/>
                </a:solidFill>
                <a:latin typeface="&amp;quot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jantho3@clemson.edu</a:t>
            </a:r>
            <a:r>
              <a:rPr lang="en-US" sz="1350" u="sng" dirty="0">
                <a:solidFill>
                  <a:srgbClr val="666666"/>
                </a:solidFill>
                <a:latin typeface="&amp;quot"/>
              </a:rPr>
              <a:t>  </a:t>
            </a:r>
            <a:r>
              <a:rPr lang="en-US" sz="1350" dirty="0">
                <a:latin typeface="&amp;quot"/>
              </a:rPr>
              <a:t>to schedule an appointment.</a:t>
            </a:r>
          </a:p>
        </p:txBody>
      </p:sp>
    </p:spTree>
    <p:extLst>
      <p:ext uri="{BB962C8B-B14F-4D97-AF65-F5344CB8AC3E}">
        <p14:creationId xmlns:p14="http://schemas.microsoft.com/office/powerpoint/2010/main" val="335118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7F0FF1-31C1-413F-8EB9-496ABAC04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4851" y="1283378"/>
            <a:ext cx="4685190" cy="587591"/>
          </a:xfrm>
        </p:spPr>
        <p:txBody>
          <a:bodyPr/>
          <a:lstStyle/>
          <a:p>
            <a:r>
              <a:rPr lang="en-US" sz="2100" kern="1200" dirty="0">
                <a:solidFill>
                  <a:srgbClr val="F4702F"/>
                </a:solidFill>
                <a:latin typeface="Verdana" pitchFamily="34" charset="0"/>
              </a:rPr>
              <a:t>Respiratory Protection Program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83644A-9E7F-4D70-A661-EB7FBADBF57E}"/>
              </a:ext>
            </a:extLst>
          </p:cNvPr>
          <p:cNvSpPr/>
          <p:nvPr/>
        </p:nvSpPr>
        <p:spPr>
          <a:xfrm>
            <a:off x="272988" y="1870969"/>
            <a:ext cx="6864659" cy="4316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latin typeface="&amp;quot"/>
              </a:rPr>
              <a:t>If your job </a:t>
            </a:r>
            <a:r>
              <a:rPr lang="en-US" sz="1350" b="1" dirty="0">
                <a:latin typeface="&amp;quot"/>
              </a:rPr>
              <a:t>does not require </a:t>
            </a:r>
            <a:r>
              <a:rPr lang="en-US" sz="1350" dirty="0">
                <a:latin typeface="&amp;quot"/>
              </a:rPr>
              <a:t>use of a </a:t>
            </a:r>
            <a:r>
              <a:rPr lang="en-US" sz="1350" b="1" dirty="0">
                <a:latin typeface="&amp;quot"/>
              </a:rPr>
              <a:t>respirator </a:t>
            </a:r>
            <a:r>
              <a:rPr lang="en-US" sz="1350" dirty="0">
                <a:latin typeface="&amp;quot"/>
              </a:rPr>
              <a:t>but you want to use a </a:t>
            </a:r>
            <a:r>
              <a:rPr lang="en-US" sz="1350" b="1" dirty="0">
                <a:latin typeface="&amp;quot"/>
              </a:rPr>
              <a:t>dust mask</a:t>
            </a:r>
            <a:r>
              <a:rPr lang="en-US" sz="1350" dirty="0">
                <a:latin typeface="&amp;quot"/>
              </a:rPr>
              <a:t> for comfort reasons, please complete the below form and send to Jeff Anthony at </a:t>
            </a:r>
            <a:r>
              <a:rPr lang="en-US" sz="1350" dirty="0">
                <a:solidFill>
                  <a:srgbClr val="666666"/>
                </a:solidFill>
                <a:latin typeface="&amp;quot"/>
              </a:rPr>
              <a:t> </a:t>
            </a:r>
            <a:r>
              <a:rPr lang="en-US" sz="1350" b="1" u="sng" dirty="0">
                <a:solidFill>
                  <a:srgbClr val="522D80"/>
                </a:solidFill>
                <a:latin typeface="&amp;quot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jantho3@clemson.edu</a:t>
            </a:r>
            <a:r>
              <a:rPr lang="en-US" sz="1350" u="sng" dirty="0">
                <a:solidFill>
                  <a:srgbClr val="666666"/>
                </a:solidFill>
                <a:latin typeface="&amp;quot"/>
              </a:rPr>
              <a:t> </a:t>
            </a:r>
            <a:endParaRPr lang="en-US" sz="1350" dirty="0">
              <a:solidFill>
                <a:srgbClr val="666666"/>
              </a:solidFill>
              <a:latin typeface="&amp;quot"/>
            </a:endParaRPr>
          </a:p>
          <a:p>
            <a:r>
              <a:rPr lang="en-US" b="1" u="sng" dirty="0">
                <a:latin typeface="&amp;quot"/>
              </a:rPr>
              <a:t>Appendix D – </a:t>
            </a:r>
            <a:r>
              <a:rPr lang="en-US" b="1" u="sng" dirty="0">
                <a:solidFill>
                  <a:srgbClr val="522D80"/>
                </a:solidFill>
                <a:latin typeface="&amp;quot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Voluntary Dust Mask Use Form</a:t>
            </a:r>
            <a:endParaRPr lang="en-US" b="1" u="sng" dirty="0">
              <a:solidFill>
                <a:srgbClr val="522D80"/>
              </a:solidFill>
              <a:latin typeface="&amp;quot"/>
            </a:endParaRPr>
          </a:p>
          <a:p>
            <a:endParaRPr lang="en-US" b="1" u="sng" dirty="0">
              <a:solidFill>
                <a:srgbClr val="522D80"/>
              </a:solidFill>
              <a:latin typeface="&amp;quot"/>
            </a:endParaRPr>
          </a:p>
          <a:p>
            <a:r>
              <a:rPr lang="en-US" b="1" dirty="0">
                <a:latin typeface="Trade Gothic"/>
              </a:rPr>
              <a:t>IAW: OSHA 1910.134.</a:t>
            </a:r>
            <a:r>
              <a:rPr lang="en-US" dirty="0">
                <a:latin typeface="Trade Gothic"/>
              </a:rPr>
              <a:t> The program includes medical surveillance, training, and fit-testing.</a:t>
            </a:r>
          </a:p>
          <a:p>
            <a:r>
              <a:rPr lang="en-US" b="1" dirty="0">
                <a:latin typeface="Trade Gothic"/>
              </a:rPr>
              <a:t>N-95</a:t>
            </a:r>
          </a:p>
          <a:p>
            <a:r>
              <a:rPr lang="en-US" dirty="0">
                <a:latin typeface="&amp;quot"/>
              </a:rPr>
              <a:t>■ </a:t>
            </a:r>
            <a:r>
              <a:rPr lang="en-US" b="1" dirty="0">
                <a:latin typeface="&amp;quot"/>
              </a:rPr>
              <a:t>Dust masks </a:t>
            </a:r>
            <a:r>
              <a:rPr lang="en-US" dirty="0">
                <a:latin typeface="&amp;quot"/>
              </a:rPr>
              <a:t>or particle masks</a:t>
            </a:r>
          </a:p>
          <a:p>
            <a:r>
              <a:rPr lang="en-US" dirty="0">
                <a:latin typeface="&amp;quot"/>
              </a:rPr>
              <a:t>■ </a:t>
            </a:r>
            <a:r>
              <a:rPr lang="en-US" b="1" dirty="0">
                <a:latin typeface="&amp;quot"/>
              </a:rPr>
              <a:t>Half masks</a:t>
            </a:r>
            <a:r>
              <a:rPr lang="en-US" dirty="0">
                <a:latin typeface="&amp;quot"/>
              </a:rPr>
              <a:t>, with cartridges</a:t>
            </a:r>
          </a:p>
          <a:p>
            <a:r>
              <a:rPr lang="en-US" dirty="0">
                <a:latin typeface="&amp;quot"/>
              </a:rPr>
              <a:t>■ </a:t>
            </a:r>
            <a:r>
              <a:rPr lang="en-US" b="1" dirty="0">
                <a:latin typeface="&amp;quot"/>
              </a:rPr>
              <a:t>Full facepieces</a:t>
            </a:r>
            <a:r>
              <a:rPr lang="en-US" dirty="0">
                <a:latin typeface="&amp;quot"/>
              </a:rPr>
              <a:t> with cartridges;</a:t>
            </a:r>
          </a:p>
          <a:p>
            <a:r>
              <a:rPr lang="en-US" dirty="0">
                <a:latin typeface="&amp;quot"/>
              </a:rPr>
              <a:t>■ </a:t>
            </a:r>
            <a:r>
              <a:rPr lang="en-US" b="1" dirty="0">
                <a:latin typeface="&amp;quot"/>
              </a:rPr>
              <a:t>Loose-fitting hoods </a:t>
            </a:r>
            <a:r>
              <a:rPr lang="en-US" dirty="0">
                <a:latin typeface="&amp;quot"/>
              </a:rPr>
              <a:t>or </a:t>
            </a:r>
            <a:r>
              <a:rPr lang="en-US" b="1" dirty="0">
                <a:latin typeface="&amp;quot"/>
              </a:rPr>
              <a:t>helmets</a:t>
            </a:r>
            <a:r>
              <a:rPr lang="en-US" dirty="0">
                <a:latin typeface="&amp;quot"/>
              </a:rPr>
              <a:t> that cover the head completely</a:t>
            </a:r>
          </a:p>
          <a:p>
            <a:r>
              <a:rPr lang="en-US" dirty="0">
                <a:latin typeface="&amp;quot"/>
              </a:rPr>
              <a:t>■ </a:t>
            </a:r>
            <a:r>
              <a:rPr lang="en-US" b="1" dirty="0">
                <a:latin typeface="&amp;quot"/>
              </a:rPr>
              <a:t>Atmosphere-supplying: </a:t>
            </a:r>
            <a:r>
              <a:rPr lang="en-US" dirty="0">
                <a:latin typeface="&amp;quot"/>
              </a:rPr>
              <a:t>Airline Respirators or </a:t>
            </a:r>
            <a:r>
              <a:rPr lang="en-US" b="1" dirty="0">
                <a:latin typeface="&amp;quot"/>
              </a:rPr>
              <a:t>S</a:t>
            </a:r>
            <a:r>
              <a:rPr lang="en-US" dirty="0">
                <a:latin typeface="&amp;quot"/>
              </a:rPr>
              <a:t>elf </a:t>
            </a:r>
            <a:r>
              <a:rPr lang="en-US" b="1" dirty="0">
                <a:latin typeface="&amp;quot"/>
              </a:rPr>
              <a:t>C</a:t>
            </a:r>
            <a:r>
              <a:rPr lang="en-US" dirty="0">
                <a:latin typeface="&amp;quot"/>
              </a:rPr>
              <a:t>ontained </a:t>
            </a:r>
            <a:r>
              <a:rPr lang="en-US" b="1" dirty="0">
                <a:latin typeface="&amp;quot"/>
              </a:rPr>
              <a:t>B</a:t>
            </a:r>
            <a:r>
              <a:rPr lang="en-US" dirty="0">
                <a:latin typeface="&amp;quot"/>
              </a:rPr>
              <a:t>reathing </a:t>
            </a:r>
            <a:r>
              <a:rPr lang="en-US" b="1" dirty="0">
                <a:latin typeface="&amp;quot"/>
              </a:rPr>
              <a:t>A</a:t>
            </a:r>
            <a:r>
              <a:rPr lang="en-US" dirty="0">
                <a:latin typeface="&amp;quot"/>
              </a:rPr>
              <a:t>pparatus. </a:t>
            </a:r>
          </a:p>
          <a:p>
            <a:endParaRPr lang="en-US" dirty="0">
              <a:latin typeface="&amp;quot"/>
            </a:endParaRPr>
          </a:p>
        </p:txBody>
      </p:sp>
      <p:pic>
        <p:nvPicPr>
          <p:cNvPr id="6" name="Picture 5" descr="wordmark_rev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960" y="165981"/>
            <a:ext cx="1771650" cy="44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98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C5C98-C5E6-4838-87D5-FADF83554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7952" y="1121500"/>
            <a:ext cx="3472139" cy="679211"/>
          </a:xfrm>
        </p:spPr>
        <p:txBody>
          <a:bodyPr/>
          <a:lstStyle/>
          <a:p>
            <a:r>
              <a:rPr lang="en-US" sz="2700" dirty="0"/>
              <a:t>Deep Orange Lab</a:t>
            </a:r>
          </a:p>
        </p:txBody>
      </p:sp>
      <p:pic>
        <p:nvPicPr>
          <p:cNvPr id="4" name="Picture 3" descr="A yellow sign with black text&#10;&#10;Description automatically generated">
            <a:extLst>
              <a:ext uri="{FF2B5EF4-FFF2-40B4-BE49-F238E27FC236}">
                <a16:creationId xmlns:a16="http://schemas.microsoft.com/office/drawing/2014/main" id="{563ADF90-2DBC-498E-8434-2C8B6B8CD1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38" y="1775522"/>
            <a:ext cx="1505520" cy="195416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 descr="A picture containing indoor, ground, road&#10;&#10;Description automatically generated">
            <a:extLst>
              <a:ext uri="{FF2B5EF4-FFF2-40B4-BE49-F238E27FC236}">
                <a16:creationId xmlns:a16="http://schemas.microsoft.com/office/drawing/2014/main" id="{BB8CD579-DDC0-49F9-B119-20F3A98D19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197" y="1774112"/>
            <a:ext cx="1589546" cy="193038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Picture 7" descr="A large room&#10;&#10;Description automatically generated">
            <a:extLst>
              <a:ext uri="{FF2B5EF4-FFF2-40B4-BE49-F238E27FC236}">
                <a16:creationId xmlns:a16="http://schemas.microsoft.com/office/drawing/2014/main" id="{92F14765-C1C6-462A-972E-0460DA2E52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683" y="1800711"/>
            <a:ext cx="1505519" cy="190378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Picture 9" descr="A construction site in the middle of a room&#10;&#10;Description automatically generated">
            <a:extLst>
              <a:ext uri="{FF2B5EF4-FFF2-40B4-BE49-F238E27FC236}">
                <a16:creationId xmlns:a16="http://schemas.microsoft.com/office/drawing/2014/main" id="{67D50EF6-8A17-48A2-A013-9169A26914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40" y="3830928"/>
            <a:ext cx="1505519" cy="200735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Picture 11" descr="A picture containing indoor, wall, sitting, table&#10;&#10;Description automatically generated">
            <a:extLst>
              <a:ext uri="{FF2B5EF4-FFF2-40B4-BE49-F238E27FC236}">
                <a16:creationId xmlns:a16="http://schemas.microsoft.com/office/drawing/2014/main" id="{EBB38E95-740A-4DEE-BD24-DA14AC4755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716" y="3830927"/>
            <a:ext cx="1589546" cy="200736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Picture 13" descr="A picture containing indoor, wall, floor, cabinet&#10;&#10;Description automatically generated">
            <a:extLst>
              <a:ext uri="{FF2B5EF4-FFF2-40B4-BE49-F238E27FC236}">
                <a16:creationId xmlns:a16="http://schemas.microsoft.com/office/drawing/2014/main" id="{0F29E953-DB7B-46AD-9D8D-2458E1DAF6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197" y="3830926"/>
            <a:ext cx="1589546" cy="198450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Picture 15" descr="A white refrigerator freezer sitting in a room&#10;&#10;Description automatically generated">
            <a:extLst>
              <a:ext uri="{FF2B5EF4-FFF2-40B4-BE49-F238E27FC236}">
                <a16:creationId xmlns:a16="http://schemas.microsoft.com/office/drawing/2014/main" id="{59BAF9B4-6C36-41A2-86E1-B6B6F61078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683" y="3802429"/>
            <a:ext cx="1505521" cy="200736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Picture 17" descr="A machine on the table&#10;&#10;Description automatically generated">
            <a:extLst>
              <a:ext uri="{FF2B5EF4-FFF2-40B4-BE49-F238E27FC236}">
                <a16:creationId xmlns:a16="http://schemas.microsoft.com/office/drawing/2014/main" id="{17911D9D-E768-4819-85E1-6860DEEC96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716" y="1787412"/>
            <a:ext cx="1589546" cy="190378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10" descr="wordmark_rev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7960" y="165981"/>
            <a:ext cx="1771650" cy="44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9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8BD47-F1F6-44BE-89E9-82A9C9FE7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4" y="3958763"/>
            <a:ext cx="3221039" cy="1163802"/>
          </a:xfrm>
        </p:spPr>
        <p:txBody>
          <a:bodyPr vert="horz" wrap="square" lIns="68580" tIns="34290" rIns="68580" bIns="34290" numCol="1" rtlCol="0" anchor="b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lnSpc>
                <a:spcPct val="90000"/>
              </a:lnSpc>
            </a:pPr>
            <a:endParaRPr lang="en-US" sz="4050" kern="1200" dirty="0">
              <a:solidFill>
                <a:srgbClr val="FFFFFF"/>
              </a:solidFill>
            </a:endParaRPr>
          </a:p>
        </p:txBody>
      </p:sp>
      <p:pic>
        <p:nvPicPr>
          <p:cNvPr id="4" name="Picture 3" descr="A picture containing indoor, wall, bathroom, appliance&#10;&#10;Description automatically generated">
            <a:extLst>
              <a:ext uri="{FF2B5EF4-FFF2-40B4-BE49-F238E27FC236}">
                <a16:creationId xmlns:a16="http://schemas.microsoft.com/office/drawing/2014/main" id="{29500D27-5396-45A0-B436-2CCA8DEB5C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5751" y="1143001"/>
            <a:ext cx="5143502" cy="4571999"/>
          </a:xfrm>
          <a:prstGeom prst="rect">
            <a:avLst/>
          </a:prstGeom>
        </p:spPr>
      </p:pic>
      <p:pic>
        <p:nvPicPr>
          <p:cNvPr id="9" name="Picture 8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7A9817C6-9947-4A76-AC79-800704DFBE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86251" y="1143000"/>
            <a:ext cx="5143499" cy="4572001"/>
          </a:xfrm>
          <a:prstGeom prst="rect">
            <a:avLst/>
          </a:prstGeom>
        </p:spPr>
      </p:pic>
      <p:pic>
        <p:nvPicPr>
          <p:cNvPr id="8" name="Picture 7" descr="wordmark_rev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960" y="165981"/>
            <a:ext cx="1771650" cy="44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7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92CA7-A674-49B5-AE98-539D20161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3625" y="1343025"/>
            <a:ext cx="1700213" cy="435769"/>
          </a:xfrm>
        </p:spPr>
        <p:txBody>
          <a:bodyPr/>
          <a:lstStyle/>
          <a:p>
            <a:r>
              <a:rPr lang="en-US" dirty="0"/>
              <a:t>P &amp; A</a:t>
            </a:r>
          </a:p>
        </p:txBody>
      </p:sp>
      <p:pic>
        <p:nvPicPr>
          <p:cNvPr id="3" name="Picture 2" descr="A picture containing window, indoor, cabinet, building&#10;&#10;Description automatically generated">
            <a:extLst>
              <a:ext uri="{FF2B5EF4-FFF2-40B4-BE49-F238E27FC236}">
                <a16:creationId xmlns:a16="http://schemas.microsoft.com/office/drawing/2014/main" id="{E5668D66-D30D-4B6A-ADBE-D6FFC6A6D6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6" r="-2" b="10454"/>
          <a:stretch/>
        </p:blipFill>
        <p:spPr>
          <a:xfrm rot="5400000">
            <a:off x="197282" y="2807924"/>
            <a:ext cx="3541215" cy="2100504"/>
          </a:xfrm>
          <a:prstGeom prst="rect">
            <a:avLst/>
          </a:prstGeom>
          <a:ln w="76200">
            <a:solidFill>
              <a:srgbClr val="FF6600"/>
            </a:solidFill>
          </a:ln>
        </p:spPr>
      </p:pic>
      <p:pic>
        <p:nvPicPr>
          <p:cNvPr id="4" name="Picture 3" descr="A picture containing building, indoor, wall&#10;&#10;Description automatically generated">
            <a:extLst>
              <a:ext uri="{FF2B5EF4-FFF2-40B4-BE49-F238E27FC236}">
                <a16:creationId xmlns:a16="http://schemas.microsoft.com/office/drawing/2014/main" id="{803FD6B6-C53E-42BF-B5B1-BAD7C0C2E6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" r="28909" b="1"/>
          <a:stretch/>
        </p:blipFill>
        <p:spPr>
          <a:xfrm rot="5400000">
            <a:off x="4373017" y="1727560"/>
            <a:ext cx="3541217" cy="4261232"/>
          </a:xfrm>
          <a:prstGeom prst="rect">
            <a:avLst/>
          </a:prstGeom>
          <a:ln w="76200">
            <a:solidFill>
              <a:srgbClr val="FF6600"/>
            </a:solidFill>
          </a:ln>
        </p:spPr>
      </p:pic>
      <p:pic>
        <p:nvPicPr>
          <p:cNvPr id="5" name="Picture 4" descr="wordmark_rev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960" y="165981"/>
            <a:ext cx="1771650" cy="44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1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3BC43-DA43-4F62-9967-8BB95DD86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4424729"/>
            <a:ext cx="8354891" cy="697835"/>
          </a:xfrm>
        </p:spPr>
        <p:txBody>
          <a:bodyPr vert="horz" wrap="square" lIns="68580" tIns="34290" rIns="68580" bIns="34290" numCol="1" rtlCol="0" anchor="b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lnSpc>
                <a:spcPct val="90000"/>
              </a:lnSpc>
            </a:pPr>
            <a:endParaRPr lang="en-US" sz="4050" kern="1200" dirty="0">
              <a:solidFill>
                <a:srgbClr val="FFFFFF"/>
              </a:solidFill>
            </a:endParaRPr>
          </a:p>
        </p:txBody>
      </p:sp>
      <p:pic>
        <p:nvPicPr>
          <p:cNvPr id="4" name="Picture 3" descr="A large machine in a room&#10;&#10;Description automatically generated">
            <a:extLst>
              <a:ext uri="{FF2B5EF4-FFF2-40B4-BE49-F238E27FC236}">
                <a16:creationId xmlns:a16="http://schemas.microsoft.com/office/drawing/2014/main" id="{02DE1AD8-0F6B-45EB-8D9F-8D20FAEC05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4541" y="1743653"/>
            <a:ext cx="5031608" cy="4521467"/>
          </a:xfrm>
          <a:prstGeom prst="rect">
            <a:avLst/>
          </a:prstGeom>
        </p:spPr>
      </p:pic>
      <p:pic>
        <p:nvPicPr>
          <p:cNvPr id="6" name="Picture 5" descr="A picture containing building&#10;&#10;Description automatically generated">
            <a:extLst>
              <a:ext uri="{FF2B5EF4-FFF2-40B4-BE49-F238E27FC236}">
                <a16:creationId xmlns:a16="http://schemas.microsoft.com/office/drawing/2014/main" id="{173BFA47-7D8B-4449-AFF7-E670F94A30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16927" y="1773896"/>
            <a:ext cx="5031607" cy="4521468"/>
          </a:xfrm>
          <a:prstGeom prst="rect">
            <a:avLst/>
          </a:prstGeom>
        </p:spPr>
      </p:pic>
      <p:pic>
        <p:nvPicPr>
          <p:cNvPr id="8" name="Picture 7" descr="wordmark_rev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960" y="165981"/>
            <a:ext cx="1771650" cy="44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0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55879" y="948718"/>
            <a:ext cx="7932344" cy="1095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Snapshot of Todays events</a:t>
            </a:r>
            <a:endParaRPr lang="en-US" sz="4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67" y="254606"/>
            <a:ext cx="2121592" cy="53039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93715" y="1928014"/>
            <a:ext cx="6649516" cy="4636910"/>
          </a:xfrm>
          <a:prstGeom prst="rect">
            <a:avLst/>
          </a:prstGeom>
          <a:ln w="127000" cap="rnd" cmpd="tri">
            <a:solidFill>
              <a:srgbClr val="7030A0"/>
            </a:solidFill>
            <a:bevel/>
          </a:ln>
        </p:spPr>
        <p:txBody>
          <a:bodyPr wrap="square">
            <a:spAutoFit/>
          </a:bodyPr>
          <a:lstStyle/>
          <a:p>
            <a:pPr marL="80010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Emerging issues &amp; 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what’s 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</a:t>
            </a:r>
          </a:p>
          <a:p>
            <a:pPr marL="80010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 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prescription Glass 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program</a:t>
            </a:r>
          </a:p>
          <a:p>
            <a:pPr marL="80010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Minors 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Labs Guidelines </a:t>
            </a:r>
            <a:endParaRPr lang="en-US" sz="2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Fume 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Hood Safety 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networking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Vendor presentations and NETWORKING</a:t>
            </a:r>
          </a:p>
          <a:p>
            <a:pPr marL="80010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Respiratory 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Protection  			</a:t>
            </a:r>
            <a:endParaRPr lang="en-US" sz="2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3D 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Printing – Additive Manufacturing </a:t>
            </a:r>
            <a:endParaRPr lang="en-US" sz="2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DSC 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DSC   Sharing successes and 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challenges</a:t>
            </a:r>
          </a:p>
          <a:p>
            <a:pPr marL="80010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Centrifuge 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Safety </a:t>
            </a:r>
          </a:p>
          <a:p>
            <a:pPr marL="80010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Introduction 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BioRAFT </a:t>
            </a:r>
            <a:endParaRPr lang="en-US" sz="2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Brainstorming 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session for 2019 ideas</a:t>
            </a:r>
          </a:p>
          <a:p>
            <a:pPr marL="1771650" marR="0" indent="571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</a:p>
          <a:p>
            <a:pPr marL="0" marR="0" indent="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70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20C69-3C25-4BF1-8F53-67F0C9766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63" y="1182409"/>
            <a:ext cx="8354891" cy="697835"/>
          </a:xfrm>
        </p:spPr>
        <p:txBody>
          <a:bodyPr vert="horz" wrap="square" lIns="68580" tIns="34290" rIns="68580" bIns="34290" numCol="1" rtlCol="0" anchor="b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lnSpc>
                <a:spcPct val="90000"/>
              </a:lnSpc>
            </a:pPr>
            <a:endParaRPr lang="en-US" sz="4050" kern="1200" dirty="0">
              <a:solidFill>
                <a:srgbClr val="FFFFFF"/>
              </a:solidFill>
            </a:endParaRPr>
          </a:p>
        </p:txBody>
      </p:sp>
      <p:pic>
        <p:nvPicPr>
          <p:cNvPr id="4" name="Picture 3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92A600BE-6476-435E-B28A-D77F99589B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9458" y="1159940"/>
            <a:ext cx="5035218" cy="4538117"/>
          </a:xfrm>
          <a:prstGeom prst="rect">
            <a:avLst/>
          </a:prstGeom>
        </p:spPr>
      </p:pic>
      <p:pic>
        <p:nvPicPr>
          <p:cNvPr id="6" name="Picture 5" descr="A close up of a machine&#10;&#10;Description automatically generated">
            <a:extLst>
              <a:ext uri="{FF2B5EF4-FFF2-40B4-BE49-F238E27FC236}">
                <a16:creationId xmlns:a16="http://schemas.microsoft.com/office/drawing/2014/main" id="{140C8952-0349-4712-A7F6-6DED5D0F6E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09510" y="1173881"/>
            <a:ext cx="5035220" cy="4510240"/>
          </a:xfrm>
          <a:prstGeom prst="rect">
            <a:avLst/>
          </a:prstGeom>
        </p:spPr>
      </p:pic>
      <p:pic>
        <p:nvPicPr>
          <p:cNvPr id="8" name="Picture 7" descr="wordmark_rev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960" y="165981"/>
            <a:ext cx="1771650" cy="44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4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91F2E-E639-44D6-A4B6-524EFB029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9610" y="1147320"/>
            <a:ext cx="6604637" cy="536007"/>
          </a:xfrm>
        </p:spPr>
        <p:txBody>
          <a:bodyPr/>
          <a:lstStyle/>
          <a:p>
            <a:r>
              <a:rPr lang="en-US" dirty="0"/>
              <a:t>3D Printing w/ Powder </a:t>
            </a:r>
          </a:p>
        </p:txBody>
      </p:sp>
      <p:pic>
        <p:nvPicPr>
          <p:cNvPr id="6" name="Picture 5" descr="A picture containing indoor, wall, cabinet&#10;&#10;Description automatically generated">
            <a:extLst>
              <a:ext uri="{FF2B5EF4-FFF2-40B4-BE49-F238E27FC236}">
                <a16:creationId xmlns:a16="http://schemas.microsoft.com/office/drawing/2014/main" id="{2EA11213-3CBF-40BB-A27B-F11D21D22E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74" y="2147747"/>
            <a:ext cx="2472570" cy="32967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695C2AF-1F52-4EDD-992C-59B8FA218BB7}"/>
              </a:ext>
            </a:extLst>
          </p:cNvPr>
          <p:cNvSpPr/>
          <p:nvPr/>
        </p:nvSpPr>
        <p:spPr>
          <a:xfrm>
            <a:off x="4618754" y="5521356"/>
            <a:ext cx="449360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solidFill>
                  <a:srgbClr val="7030A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https://www.ncbi.nlm.nih.gov/pmc/articles/PMC5553103/</a:t>
            </a:r>
            <a:endParaRPr lang="en-US" sz="1350" dirty="0">
              <a:solidFill>
                <a:srgbClr val="7030A0"/>
              </a:solidFill>
            </a:endParaRPr>
          </a:p>
        </p:txBody>
      </p:sp>
      <p:pic>
        <p:nvPicPr>
          <p:cNvPr id="2058" name="Picture 10" descr="Related image">
            <a:extLst>
              <a:ext uri="{FF2B5EF4-FFF2-40B4-BE49-F238E27FC236}">
                <a16:creationId xmlns:a16="http://schemas.microsoft.com/office/drawing/2014/main" id="{7FC8DAEF-48BE-4853-9950-5FE5F7DD55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" r="5820"/>
          <a:stretch/>
        </p:blipFill>
        <p:spPr bwMode="auto">
          <a:xfrm>
            <a:off x="6352937" y="2147747"/>
            <a:ext cx="2472570" cy="329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3d composite powder">
            <a:extLst>
              <a:ext uri="{FF2B5EF4-FFF2-40B4-BE49-F238E27FC236}">
                <a16:creationId xmlns:a16="http://schemas.microsoft.com/office/drawing/2014/main" id="{9685559B-64FF-4DFB-8D6B-52B8E420F7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96"/>
          <a:stretch/>
        </p:blipFill>
        <p:spPr bwMode="auto">
          <a:xfrm>
            <a:off x="2857878" y="2147747"/>
            <a:ext cx="3286125" cy="167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lated image">
            <a:extLst>
              <a:ext uri="{FF2B5EF4-FFF2-40B4-BE49-F238E27FC236}">
                <a16:creationId xmlns:a16="http://schemas.microsoft.com/office/drawing/2014/main" id="{0297FA49-1D76-43C4-8A99-FFD0F271DB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4" b="13359"/>
          <a:stretch/>
        </p:blipFill>
        <p:spPr bwMode="auto">
          <a:xfrm>
            <a:off x="2857878" y="3850111"/>
            <a:ext cx="3286125" cy="159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12B21D-B53D-4EC2-A2F3-C44F627ABB16}"/>
              </a:ext>
            </a:extLst>
          </p:cNvPr>
          <p:cNvSpPr/>
          <p:nvPr/>
        </p:nvSpPr>
        <p:spPr>
          <a:xfrm>
            <a:off x="176373" y="5542968"/>
            <a:ext cx="434887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7030A0"/>
                </a:solidFill>
                <a:latin typeface="Georgia" panose="02040502050405020303" pitchFamily="18" charset="0"/>
              </a:rPr>
              <a:t>NFPA 652, 654 and 484 (specifically for metallic dusts) </a:t>
            </a:r>
            <a:endParaRPr lang="en-US" sz="1350" dirty="0">
              <a:solidFill>
                <a:srgbClr val="7030A0"/>
              </a:solidFill>
            </a:endParaRPr>
          </a:p>
        </p:txBody>
      </p:sp>
      <p:pic>
        <p:nvPicPr>
          <p:cNvPr id="9" name="Picture 8" descr="wordmark_rev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960" y="165981"/>
            <a:ext cx="1771650" cy="44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rdmark_re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" y="147351"/>
            <a:ext cx="1771650" cy="44057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2337892" y="1146786"/>
            <a:ext cx="56007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Verdana" pitchFamily="34" charset="0"/>
              </a:rPr>
              <a:t>Chemical Hazards with 3 D printers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73331" y="1977782"/>
            <a:ext cx="7156219" cy="451445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500" dirty="0">
                <a:solidFill>
                  <a:srgbClr val="000000"/>
                </a:solidFill>
                <a:latin typeface="Arial"/>
              </a:rPr>
              <a:t>Particulate</a:t>
            </a:r>
          </a:p>
          <a:p>
            <a:pPr lvl="1"/>
            <a:r>
              <a:rPr lang="en-US" sz="1200" dirty="0">
                <a:solidFill>
                  <a:srgbClr val="000000"/>
                </a:solidFill>
                <a:latin typeface="Arial"/>
              </a:rPr>
              <a:t>FDM using PLA Ultrafine particles </a:t>
            </a:r>
          </a:p>
          <a:p>
            <a:pPr lvl="1"/>
            <a:r>
              <a:rPr lang="en-US" sz="1200" dirty="0">
                <a:solidFill>
                  <a:srgbClr val="000000"/>
                </a:solidFill>
                <a:latin typeface="Arial"/>
              </a:rPr>
              <a:t>FDM using ABS Ultrafine higher than PLA</a:t>
            </a:r>
          </a:p>
          <a:p>
            <a:pPr lvl="1"/>
            <a:r>
              <a:rPr lang="en-US" sz="1200" dirty="0">
                <a:solidFill>
                  <a:srgbClr val="000000"/>
                </a:solidFill>
                <a:latin typeface="Arial"/>
              </a:rPr>
              <a:t>SLA lower than FDM printing</a:t>
            </a:r>
          </a:p>
          <a:p>
            <a:pPr lvl="1"/>
            <a:r>
              <a:rPr lang="en-US" sz="1200" dirty="0">
                <a:solidFill>
                  <a:srgbClr val="000000"/>
                </a:solidFill>
                <a:latin typeface="Arial"/>
              </a:rPr>
              <a:t>Powder, smoke, soot</a:t>
            </a:r>
          </a:p>
          <a:p>
            <a:pPr lvl="1"/>
            <a:endParaRPr lang="en-US" sz="1200" dirty="0">
              <a:solidFill>
                <a:srgbClr val="000000"/>
              </a:solidFill>
              <a:latin typeface="Arial"/>
            </a:endParaRPr>
          </a:p>
          <a:p>
            <a:r>
              <a:rPr lang="en-US" sz="1500" dirty="0">
                <a:solidFill>
                  <a:srgbClr val="000000"/>
                </a:solidFill>
                <a:latin typeface="Arial"/>
              </a:rPr>
              <a:t>Chemical</a:t>
            </a:r>
          </a:p>
          <a:p>
            <a:pPr lvl="1"/>
            <a:r>
              <a:rPr lang="en-US" sz="1200" dirty="0">
                <a:solidFill>
                  <a:srgbClr val="000000"/>
                </a:solidFill>
                <a:latin typeface="Arial"/>
              </a:rPr>
              <a:t>FDM ABS chemical  styrene, acrylonitrile</a:t>
            </a:r>
          </a:p>
          <a:p>
            <a:pPr lvl="1"/>
            <a:r>
              <a:rPr lang="en-US" sz="1200" dirty="0">
                <a:solidFill>
                  <a:srgbClr val="000000"/>
                </a:solidFill>
                <a:latin typeface="Arial"/>
              </a:rPr>
              <a:t>DLA – resins, Methyl methacrylate</a:t>
            </a:r>
          </a:p>
          <a:p>
            <a:pPr lvl="1"/>
            <a:r>
              <a:rPr lang="en-US" sz="1200" dirty="0">
                <a:solidFill>
                  <a:srgbClr val="000000"/>
                </a:solidFill>
                <a:latin typeface="Arial"/>
              </a:rPr>
              <a:t>Coatings –FDM nylon</a:t>
            </a:r>
          </a:p>
          <a:p>
            <a:pPr lvl="1"/>
            <a:endParaRPr lang="en-US" sz="1200" dirty="0">
              <a:solidFill>
                <a:srgbClr val="000000"/>
              </a:solidFill>
              <a:latin typeface="Arial"/>
            </a:endParaRPr>
          </a:p>
          <a:p>
            <a:r>
              <a:rPr lang="en-US" sz="1500" dirty="0">
                <a:solidFill>
                  <a:srgbClr val="000000"/>
                </a:solidFill>
                <a:latin typeface="Arial"/>
              </a:rPr>
              <a:t>Rinsing and Finishing</a:t>
            </a:r>
          </a:p>
          <a:p>
            <a:pPr lvl="1"/>
            <a:r>
              <a:rPr lang="en-US" sz="1200" dirty="0">
                <a:solidFill>
                  <a:srgbClr val="000000"/>
                </a:solidFill>
                <a:latin typeface="Arial"/>
              </a:rPr>
              <a:t>Alcohols </a:t>
            </a:r>
          </a:p>
          <a:p>
            <a:pPr lvl="1"/>
            <a:r>
              <a:rPr lang="en-US" sz="1200" dirty="0">
                <a:solidFill>
                  <a:srgbClr val="000000"/>
                </a:solidFill>
                <a:latin typeface="Arial"/>
              </a:rPr>
              <a:t>Acetone</a:t>
            </a:r>
          </a:p>
          <a:p>
            <a:pPr lvl="1"/>
            <a:r>
              <a:rPr lang="en-US" sz="1200" dirty="0">
                <a:solidFill>
                  <a:srgbClr val="000000"/>
                </a:solidFill>
                <a:latin typeface="Arial"/>
              </a:rPr>
              <a:t>Sodium Hydroxide – caustic bath</a:t>
            </a:r>
          </a:p>
          <a:p>
            <a:pPr lvl="1"/>
            <a:r>
              <a:rPr lang="en-US" sz="1200" dirty="0">
                <a:solidFill>
                  <a:srgbClr val="000000"/>
                </a:solidFill>
                <a:latin typeface="Arial"/>
              </a:rPr>
              <a:t>Soldering – particulate emissions</a:t>
            </a:r>
          </a:p>
          <a:p>
            <a:pPr lvl="1"/>
            <a:endParaRPr lang="en-US" sz="1200" dirty="0">
              <a:solidFill>
                <a:srgbClr val="000000"/>
              </a:solidFill>
              <a:latin typeface="Arial"/>
            </a:endParaRPr>
          </a:p>
          <a:p>
            <a:pPr lvl="1"/>
            <a:endParaRPr lang="en-US" sz="1200" dirty="0">
              <a:solidFill>
                <a:srgbClr val="000000"/>
              </a:solidFill>
              <a:latin typeface="Arial"/>
            </a:endParaRPr>
          </a:p>
          <a:p>
            <a:endParaRPr lang="en-US" sz="1500" dirty="0">
              <a:solidFill>
                <a:srgbClr val="000000"/>
              </a:solidFill>
              <a:latin typeface="Arial"/>
            </a:endParaRPr>
          </a:p>
          <a:p>
            <a:endParaRPr lang="en-US" sz="15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9480" y="4510693"/>
            <a:ext cx="1008739" cy="15158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0694" y="3163164"/>
            <a:ext cx="1004110" cy="12931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AF6A-4F76-49F2-99FE-5259CFE779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242" y="1885951"/>
            <a:ext cx="1398984" cy="116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57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80474" y="1958049"/>
            <a:ext cx="6657073" cy="2606423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500" b="1" kern="0" dirty="0">
                <a:solidFill>
                  <a:srgbClr val="000000"/>
                </a:solidFill>
                <a:latin typeface="Arial"/>
              </a:rPr>
              <a:t>Hot Surfaces</a:t>
            </a:r>
            <a:r>
              <a:rPr lang="en-US" sz="1500" kern="0" dirty="0">
                <a:solidFill>
                  <a:srgbClr val="000000"/>
                </a:solidFill>
                <a:latin typeface="Arial"/>
              </a:rPr>
              <a:t>: 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(print head; freshly printed plastic, heated bed)—fire or burn hazard.  Machines labeled.</a:t>
            </a:r>
          </a:p>
          <a:p>
            <a:pPr marL="0" indent="0">
              <a:buNone/>
            </a:pPr>
            <a:endParaRPr lang="en-US" sz="1500" kern="0" dirty="0">
              <a:solidFill>
                <a:srgbClr val="000000"/>
              </a:solidFill>
              <a:latin typeface="Arial"/>
            </a:endParaRPr>
          </a:p>
          <a:p>
            <a:r>
              <a:rPr lang="en-US" sz="1500" b="1" dirty="0">
                <a:solidFill>
                  <a:srgbClr val="000000"/>
                </a:solidFill>
                <a:latin typeface="Arial"/>
              </a:rPr>
              <a:t>Moving parts: 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pinch point or entanglement hazard. Labeled points and no loose clothing, hair tied back – Machines labeled</a:t>
            </a:r>
          </a:p>
          <a:p>
            <a:pPr marL="0" indent="0">
              <a:buNone/>
            </a:pPr>
            <a:endParaRPr lang="en-US" sz="1500" dirty="0">
              <a:solidFill>
                <a:srgbClr val="000000"/>
              </a:solidFill>
              <a:latin typeface="Arial"/>
            </a:endParaRPr>
          </a:p>
          <a:p>
            <a:r>
              <a:rPr lang="en-US" sz="1500" b="1" kern="0" dirty="0">
                <a:solidFill>
                  <a:srgbClr val="000000"/>
                </a:solidFill>
                <a:latin typeface="Arial"/>
              </a:rPr>
              <a:t>Sharp objects</a:t>
            </a:r>
            <a:r>
              <a:rPr lang="en-US" sz="1500" kern="0" dirty="0">
                <a:solidFill>
                  <a:srgbClr val="000000"/>
                </a:solidFill>
                <a:latin typeface="Arial"/>
              </a:rPr>
              <a:t>: scalpels, knives, screwdrivers, hand tools, Metal spatulas work best</a:t>
            </a:r>
          </a:p>
          <a:p>
            <a:endParaRPr lang="en-US" sz="1500" kern="0" dirty="0">
              <a:solidFill>
                <a:srgbClr val="000000"/>
              </a:solidFill>
              <a:latin typeface="Arial"/>
            </a:endParaRPr>
          </a:p>
          <a:p>
            <a:r>
              <a:rPr lang="en-US" sz="1500" b="1" kern="0" dirty="0">
                <a:solidFill>
                  <a:srgbClr val="000000"/>
                </a:solidFill>
                <a:latin typeface="Arial"/>
              </a:rPr>
              <a:t>Heavy objects: </a:t>
            </a:r>
            <a:r>
              <a:rPr lang="en-US" sz="1500" kern="0" dirty="0">
                <a:solidFill>
                  <a:srgbClr val="000000"/>
                </a:solidFill>
                <a:latin typeface="Arial"/>
              </a:rPr>
              <a:t>bone</a:t>
            </a:r>
            <a:r>
              <a:rPr lang="en-US" sz="1500" b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500" kern="0" dirty="0">
                <a:solidFill>
                  <a:srgbClr val="000000"/>
                </a:solidFill>
                <a:latin typeface="Arial"/>
              </a:rPr>
              <a:t>fractures/breaks, lacerations, bruising, back injuries  </a:t>
            </a:r>
          </a:p>
          <a:p>
            <a:pPr marL="0" indent="0">
              <a:buNone/>
            </a:pPr>
            <a:endParaRPr lang="en-US" sz="1500" kern="0" dirty="0">
              <a:solidFill>
                <a:srgbClr val="000000"/>
              </a:solidFill>
              <a:latin typeface="Arial"/>
            </a:endParaRPr>
          </a:p>
          <a:p>
            <a:r>
              <a:rPr lang="en-US" sz="1500" b="1" dirty="0">
                <a:solidFill>
                  <a:srgbClr val="000000"/>
                </a:solidFill>
                <a:latin typeface="Arial"/>
              </a:rPr>
              <a:t>Electricity: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 shock or fire hazard (combustible dust environment)</a:t>
            </a:r>
          </a:p>
          <a:p>
            <a:endParaRPr lang="en-US" sz="1500" dirty="0">
              <a:solidFill>
                <a:srgbClr val="000000"/>
              </a:solidFill>
              <a:latin typeface="Arial"/>
            </a:endParaRPr>
          </a:p>
          <a:p>
            <a:r>
              <a:rPr lang="en-US" sz="1500" b="1" dirty="0">
                <a:solidFill>
                  <a:srgbClr val="000000"/>
                </a:solidFill>
                <a:latin typeface="Arial"/>
              </a:rPr>
              <a:t>UV/Laser radiation: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 eye and skin burns</a:t>
            </a:r>
          </a:p>
          <a:p>
            <a:endParaRPr lang="en-US" sz="1500" dirty="0">
              <a:solidFill>
                <a:srgbClr val="000000"/>
              </a:solidFill>
              <a:latin typeface="Arial"/>
            </a:endParaRPr>
          </a:p>
          <a:p>
            <a:r>
              <a:rPr lang="en-US" sz="1500" b="1" dirty="0">
                <a:solidFill>
                  <a:srgbClr val="000000"/>
                </a:solidFill>
                <a:latin typeface="Arial"/>
              </a:rPr>
              <a:t>Noise Levels &gt;85dB: 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Equipment vibration/ mechanical noise, vacuum operation</a:t>
            </a:r>
          </a:p>
          <a:p>
            <a:pPr marL="0" indent="0">
              <a:buNone/>
            </a:pPr>
            <a:endParaRPr lang="en-US" sz="1500" dirty="0">
              <a:solidFill>
                <a:srgbClr val="000000"/>
              </a:solidFill>
              <a:latin typeface="Arial"/>
            </a:endParaRPr>
          </a:p>
          <a:p>
            <a:r>
              <a:rPr lang="en-US" sz="1500" b="1" dirty="0">
                <a:solidFill>
                  <a:srgbClr val="000000"/>
                </a:solidFill>
                <a:latin typeface="Arial"/>
              </a:rPr>
              <a:t>Pneumatic equipment / inert gas supply: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500" dirty="0">
                <a:solidFill>
                  <a:srgbClr val="000000"/>
                </a:solidFill>
              </a:rPr>
              <a:t>low oxygen level environment, compressed air into skin may cause an embolism</a:t>
            </a:r>
            <a:endParaRPr lang="en-US" sz="1500" b="1" dirty="0">
              <a:solidFill>
                <a:srgbClr val="000000"/>
              </a:solidFill>
              <a:latin typeface="Arial"/>
            </a:endParaRPr>
          </a:p>
          <a:p>
            <a:endParaRPr lang="en-US" sz="1500" dirty="0">
              <a:solidFill>
                <a:srgbClr val="000000"/>
              </a:solidFill>
              <a:latin typeface="Arial"/>
            </a:endParaRPr>
          </a:p>
          <a:p>
            <a:pPr marL="0" indent="0">
              <a:buNone/>
            </a:pPr>
            <a:endParaRPr lang="en-US" sz="15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 descr="wordmark_re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833" y="236654"/>
            <a:ext cx="1771650" cy="440570"/>
          </a:xfrm>
          <a:prstGeom prst="rect">
            <a:avLst/>
          </a:prstGeom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4029075" y="1356193"/>
            <a:ext cx="4809297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00" dirty="0">
                <a:solidFill>
                  <a:srgbClr val="000000"/>
                </a:solidFill>
                <a:latin typeface="Verdana" pitchFamily="34" charset="0"/>
              </a:rPr>
              <a:t>Physical Hazards with 3 D printers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0474" y="4773912"/>
            <a:ext cx="7534776" cy="1200329"/>
          </a:xfrm>
          <a:prstGeom prst="rect">
            <a:avLst/>
          </a:prstGeom>
          <a:noFill/>
          <a:ln w="50800">
            <a:solidFill>
              <a:srgbClr val="7030A0"/>
            </a:solidFill>
          </a:ln>
          <a:effectLst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Follow Manufacturers instructions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No DIY printers or printers without heat sensors.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Maintain equipment properly.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Label hazards</a:t>
            </a:r>
          </a:p>
        </p:txBody>
      </p:sp>
      <p:pic>
        <p:nvPicPr>
          <p:cNvPr id="6" name="Picture 5" descr="http://downloads.makerbot.com/support/fre/1.1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06" r="51348" b="42772"/>
          <a:stretch/>
        </p:blipFill>
        <p:spPr bwMode="auto">
          <a:xfrm>
            <a:off x="5281409" y="2486881"/>
            <a:ext cx="1771650" cy="339090"/>
          </a:xfrm>
          <a:prstGeom prst="rect">
            <a:avLst/>
          </a:prstGeom>
          <a:noFill/>
          <a:ln w="28575">
            <a:solidFill>
              <a:srgbClr val="FF6600"/>
            </a:solidFill>
          </a:ln>
          <a:extLst/>
        </p:spPr>
      </p:pic>
      <p:pic>
        <p:nvPicPr>
          <p:cNvPr id="7" name="Picture 6" descr="http://1.bp.blogspot.com/-UaeOVG3bsmk/Uo-tztlwK1I/AAAAAAAABqs/hmHUUCv2YLs/s1600/makerbot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0" t="38242" r="6534" b="20663"/>
          <a:stretch/>
        </p:blipFill>
        <p:spPr bwMode="auto">
          <a:xfrm>
            <a:off x="7748713" y="1748609"/>
            <a:ext cx="1272848" cy="925287"/>
          </a:xfrm>
          <a:prstGeom prst="rect">
            <a:avLst/>
          </a:prstGeom>
          <a:noFill/>
          <a:ln w="28575">
            <a:solidFill>
              <a:srgbClr val="FF6600"/>
            </a:solidFill>
          </a:ln>
          <a:extLst/>
        </p:spPr>
      </p:pic>
      <p:pic>
        <p:nvPicPr>
          <p:cNvPr id="9" name="Picture 8" descr="A person standing in a room&#10;&#10;Description automatically generated">
            <a:extLst>
              <a:ext uri="{FF2B5EF4-FFF2-40B4-BE49-F238E27FC236}">
                <a16:creationId xmlns:a16="http://schemas.microsoft.com/office/drawing/2014/main" id="{03D29AB0-5765-46EA-949F-0C2B1D6D60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7" t="13105" r="12052" b="12423"/>
          <a:stretch/>
        </p:blipFill>
        <p:spPr>
          <a:xfrm>
            <a:off x="7936707" y="4184105"/>
            <a:ext cx="1084855" cy="1682838"/>
          </a:xfrm>
          <a:prstGeom prst="rect">
            <a:avLst/>
          </a:prstGeom>
          <a:ln w="28575">
            <a:solidFill>
              <a:srgbClr val="FF6600"/>
            </a:solidFill>
          </a:ln>
        </p:spPr>
      </p:pic>
      <p:pic>
        <p:nvPicPr>
          <p:cNvPr id="1026" name="Picture 2" descr="Image result for tools used in 3d printing">
            <a:extLst>
              <a:ext uri="{FF2B5EF4-FFF2-40B4-BE49-F238E27FC236}">
                <a16:creationId xmlns:a16="http://schemas.microsoft.com/office/drawing/2014/main" id="{15F6CD4F-7474-4383-B8DA-2786ABD9C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065" y="3035410"/>
            <a:ext cx="1008049" cy="832559"/>
          </a:xfrm>
          <a:prstGeom prst="rect">
            <a:avLst/>
          </a:prstGeom>
          <a:noFill/>
          <a:ln w="28575"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combustible dust electrical fire">
            <a:extLst>
              <a:ext uri="{FF2B5EF4-FFF2-40B4-BE49-F238E27FC236}">
                <a16:creationId xmlns:a16="http://schemas.microsoft.com/office/drawing/2014/main" id="{49F41F78-C3C4-4F28-A48C-AAE03CD8D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03" y="2883337"/>
            <a:ext cx="1713959" cy="1136429"/>
          </a:xfrm>
          <a:prstGeom prst="rect">
            <a:avLst/>
          </a:prstGeom>
          <a:noFill/>
          <a:ln w="28575"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60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23C43-6B76-4038-AF9A-F0179A48B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612" y="1315331"/>
            <a:ext cx="4209948" cy="351889"/>
          </a:xfrm>
        </p:spPr>
        <p:txBody>
          <a:bodyPr/>
          <a:lstStyle/>
          <a:p>
            <a:pPr algn="ctr"/>
            <a:r>
              <a:rPr lang="en-US" sz="2400" dirty="0"/>
              <a:t> PPE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8A0AB8C-2104-42C0-8D61-935AE95B46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2091" y="1783434"/>
            <a:ext cx="1660585" cy="3568042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872587-62A4-46DD-A963-9E00BE3FD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4005" y="3599437"/>
            <a:ext cx="1475453" cy="2178584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0111DFA-E9E2-4CA1-923C-71A5522B5658}"/>
              </a:ext>
            </a:extLst>
          </p:cNvPr>
          <p:cNvCxnSpPr>
            <a:cxnSpLocks/>
          </p:cNvCxnSpPr>
          <p:nvPr/>
        </p:nvCxnSpPr>
        <p:spPr>
          <a:xfrm flipH="1">
            <a:off x="2507024" y="2023263"/>
            <a:ext cx="783563" cy="617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E24E143-3617-41B8-8205-C29ACB728F7D}"/>
              </a:ext>
            </a:extLst>
          </p:cNvPr>
          <p:cNvCxnSpPr>
            <a:cxnSpLocks/>
          </p:cNvCxnSpPr>
          <p:nvPr/>
        </p:nvCxnSpPr>
        <p:spPr>
          <a:xfrm>
            <a:off x="5498765" y="2093226"/>
            <a:ext cx="519321" cy="29665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FEB3ECA9-3BBB-4E8B-A3E1-12172C82CB5C}"/>
              </a:ext>
            </a:extLst>
          </p:cNvPr>
          <p:cNvSpPr/>
          <p:nvPr/>
        </p:nvSpPr>
        <p:spPr>
          <a:xfrm>
            <a:off x="3229586" y="1797161"/>
            <a:ext cx="3807823" cy="43456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8930FC-B299-4C2A-A668-6556C9ACFA66}"/>
              </a:ext>
            </a:extLst>
          </p:cNvPr>
          <p:cNvSpPr txBox="1"/>
          <p:nvPr/>
        </p:nvSpPr>
        <p:spPr>
          <a:xfrm>
            <a:off x="3291636" y="1808690"/>
            <a:ext cx="3807823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500" b="1" dirty="0"/>
              <a:t>Positive Pressure Mask &amp; Fan/Filter Unit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51E41B-BEBB-44D2-B40C-61FD04B8231C}"/>
              </a:ext>
            </a:extLst>
          </p:cNvPr>
          <p:cNvSpPr txBox="1"/>
          <p:nvPr/>
        </p:nvSpPr>
        <p:spPr>
          <a:xfrm>
            <a:off x="3291635" y="2039522"/>
            <a:ext cx="252766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/>
              <a:t>To be used when powder can become airborne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D436157-6C37-44FA-9629-B9BAC33D2EEA}"/>
              </a:ext>
            </a:extLst>
          </p:cNvPr>
          <p:cNvCxnSpPr>
            <a:cxnSpLocks/>
          </p:cNvCxnSpPr>
          <p:nvPr/>
        </p:nvCxnSpPr>
        <p:spPr>
          <a:xfrm flipH="1">
            <a:off x="6562572" y="3384914"/>
            <a:ext cx="453696" cy="6677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B0A47277-68A7-4EB8-B0A9-82EDA911644F}"/>
              </a:ext>
            </a:extLst>
          </p:cNvPr>
          <p:cNvSpPr/>
          <p:nvPr/>
        </p:nvSpPr>
        <p:spPr>
          <a:xfrm>
            <a:off x="5878184" y="3041480"/>
            <a:ext cx="1822472" cy="43456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5C8B17-F8FF-4DB0-99B7-37729799BC30}"/>
              </a:ext>
            </a:extLst>
          </p:cNvPr>
          <p:cNvSpPr txBox="1"/>
          <p:nvPr/>
        </p:nvSpPr>
        <p:spPr>
          <a:xfrm>
            <a:off x="5938378" y="3064563"/>
            <a:ext cx="1576409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500" b="1" dirty="0"/>
              <a:t>Ear Plugs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5686C4-465D-40B7-BC59-D394EB848E4C}"/>
              </a:ext>
            </a:extLst>
          </p:cNvPr>
          <p:cNvSpPr txBox="1"/>
          <p:nvPr/>
        </p:nvSpPr>
        <p:spPr>
          <a:xfrm>
            <a:off x="5948284" y="3290456"/>
            <a:ext cx="181459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/>
              <a:t>To be worn during high noise levels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50251B9-A5EC-4EEF-975B-23C55A20E2D8}"/>
              </a:ext>
            </a:extLst>
          </p:cNvPr>
          <p:cNvCxnSpPr>
            <a:cxnSpLocks/>
            <a:stCxn id="36" idx="1"/>
          </p:cNvCxnSpPr>
          <p:nvPr/>
        </p:nvCxnSpPr>
        <p:spPr>
          <a:xfrm flipH="1">
            <a:off x="2740233" y="2540899"/>
            <a:ext cx="551401" cy="1846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5904F6EC-EC80-4296-9771-91FA9301511D}"/>
              </a:ext>
            </a:extLst>
          </p:cNvPr>
          <p:cNvSpPr/>
          <p:nvPr/>
        </p:nvSpPr>
        <p:spPr>
          <a:xfrm>
            <a:off x="3229587" y="2413954"/>
            <a:ext cx="2035358" cy="43456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E9472AB-837A-46E9-B632-2E421FC4B43B}"/>
              </a:ext>
            </a:extLst>
          </p:cNvPr>
          <p:cNvSpPr txBox="1"/>
          <p:nvPr/>
        </p:nvSpPr>
        <p:spPr>
          <a:xfrm>
            <a:off x="3291634" y="2425483"/>
            <a:ext cx="1813766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500" b="1" dirty="0"/>
              <a:t>Tyvek Coat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4EACE63-0C89-473D-ACE6-3F646E26360B}"/>
              </a:ext>
            </a:extLst>
          </p:cNvPr>
          <p:cNvSpPr txBox="1"/>
          <p:nvPr/>
        </p:nvSpPr>
        <p:spPr>
          <a:xfrm>
            <a:off x="3291636" y="2656315"/>
            <a:ext cx="197330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/>
              <a:t>To be worn when working with powder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5B5E59D-0F68-4438-B7D6-B64003109968}"/>
              </a:ext>
            </a:extLst>
          </p:cNvPr>
          <p:cNvCxnSpPr>
            <a:cxnSpLocks/>
          </p:cNvCxnSpPr>
          <p:nvPr/>
        </p:nvCxnSpPr>
        <p:spPr>
          <a:xfrm flipH="1">
            <a:off x="2754149" y="3487299"/>
            <a:ext cx="551402" cy="1846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94D91B4A-9146-4FD9-AD50-D7EFD860E99B}"/>
              </a:ext>
            </a:extLst>
          </p:cNvPr>
          <p:cNvSpPr/>
          <p:nvPr/>
        </p:nvSpPr>
        <p:spPr>
          <a:xfrm>
            <a:off x="3272299" y="3041480"/>
            <a:ext cx="2035358" cy="43456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B85CEAE-9C58-4CF1-848C-07A923D0D795}"/>
              </a:ext>
            </a:extLst>
          </p:cNvPr>
          <p:cNvSpPr txBox="1"/>
          <p:nvPr/>
        </p:nvSpPr>
        <p:spPr>
          <a:xfrm>
            <a:off x="3290587" y="3053009"/>
            <a:ext cx="1663693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500" b="1" dirty="0"/>
              <a:t>Latex Gloves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CCFDB93-08FB-4D99-8101-1ABB689251FE}"/>
              </a:ext>
            </a:extLst>
          </p:cNvPr>
          <p:cNvSpPr txBox="1"/>
          <p:nvPr/>
        </p:nvSpPr>
        <p:spPr>
          <a:xfrm>
            <a:off x="3290588" y="3283841"/>
            <a:ext cx="197330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/>
              <a:t>To be worn when working with powder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26A1D27-FEC9-4BF1-85AB-A9EB4CF01700}"/>
              </a:ext>
            </a:extLst>
          </p:cNvPr>
          <p:cNvCxnSpPr>
            <a:cxnSpLocks/>
          </p:cNvCxnSpPr>
          <p:nvPr/>
        </p:nvCxnSpPr>
        <p:spPr>
          <a:xfrm flipH="1">
            <a:off x="2580184" y="4594403"/>
            <a:ext cx="702549" cy="3085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033C468F-CB5B-4F55-87FF-3964C7D7163D}"/>
              </a:ext>
            </a:extLst>
          </p:cNvPr>
          <p:cNvSpPr/>
          <p:nvPr/>
        </p:nvSpPr>
        <p:spPr>
          <a:xfrm>
            <a:off x="3220685" y="4291269"/>
            <a:ext cx="2035358" cy="43456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5F7F3EE-926B-4A2C-A412-BB64F265C332}"/>
              </a:ext>
            </a:extLst>
          </p:cNvPr>
          <p:cNvSpPr txBox="1"/>
          <p:nvPr/>
        </p:nvSpPr>
        <p:spPr>
          <a:xfrm>
            <a:off x="3282732" y="4302798"/>
            <a:ext cx="1822668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500" b="1" dirty="0"/>
              <a:t>Steel Toe Shoes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BB847E7-0CD4-4182-979B-AC9BEF1067B7}"/>
              </a:ext>
            </a:extLst>
          </p:cNvPr>
          <p:cNvSpPr txBox="1"/>
          <p:nvPr/>
        </p:nvSpPr>
        <p:spPr>
          <a:xfrm>
            <a:off x="3282734" y="4533631"/>
            <a:ext cx="197330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/>
              <a:t>To be worn at all times</a:t>
            </a:r>
          </a:p>
        </p:txBody>
      </p:sp>
      <p:pic>
        <p:nvPicPr>
          <p:cNvPr id="28" name="Picture 27" descr="wordmark_rev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960" y="165981"/>
            <a:ext cx="1771650" cy="44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5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27" y="208933"/>
            <a:ext cx="2121592" cy="530398"/>
          </a:xfrm>
          <a:prstGeom prst="rect">
            <a:avLst/>
          </a:prstGeom>
        </p:spPr>
      </p:pic>
      <p:sp>
        <p:nvSpPr>
          <p:cNvPr id="15" name="Flowchart: Off-page Connector 14"/>
          <p:cNvSpPr/>
          <p:nvPr/>
        </p:nvSpPr>
        <p:spPr>
          <a:xfrm rot="10800000">
            <a:off x="5160579" y="3290165"/>
            <a:ext cx="3810001" cy="2285205"/>
          </a:xfrm>
          <a:prstGeom prst="flowChartOffpageConnector">
            <a:avLst/>
          </a:prstGeom>
          <a:solidFill>
            <a:srgbClr val="F4702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lowchart: Punched Tape 15"/>
          <p:cNvSpPr/>
          <p:nvPr/>
        </p:nvSpPr>
        <p:spPr>
          <a:xfrm>
            <a:off x="1143000" y="1292650"/>
            <a:ext cx="3276600" cy="838200"/>
          </a:xfrm>
          <a:prstGeom prst="flowChartPunchedTap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/>
          <p:nvPr/>
        </p:nvPicPr>
        <p:blipFill>
          <a:blip r:embed="rId3"/>
          <a:stretch>
            <a:fillRect/>
          </a:stretch>
        </p:blipFill>
        <p:spPr>
          <a:xfrm>
            <a:off x="5562600" y="1231612"/>
            <a:ext cx="2209800" cy="81915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09600" y="2273003"/>
            <a:ext cx="8001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</a:rPr>
              <a:t>A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</a:rPr>
              <a:t>n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</a:rPr>
              <a:t>intuitive software management system that collects, organizes and displays a wide range of real time safety data to improve visibility, reduce risk and increase productivity across research and EHS.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676400" y="1419362"/>
            <a:ext cx="247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Introducing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76200" y="3306418"/>
            <a:ext cx="4800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</a:rPr>
              <a:t>The integrated modules 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</a:rPr>
              <a:t>will: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</a:rPr>
              <a:t>S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</a:rPr>
              <a:t>treamline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</a:rPr>
              <a:t>inspections based on risk 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</a:rPr>
              <a:t>criteria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</a:rPr>
              <a:t>Manage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</a:rPr>
              <a:t>chemical inventories with a chemical database for regulatory reports and search for chemical 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</a:rPr>
              <a:t>hazards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</a:rPr>
              <a:t>Track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</a:rPr>
              <a:t>safety equipment, 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</a:rPr>
              <a:t>and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</a:rPr>
              <a:t> Identify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</a:rPr>
              <a:t>and track specific training 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</a:rPr>
              <a:t> needs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5150069" y="3948253"/>
            <a:ext cx="3810001" cy="1396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sustainable database of people, spaces, hazards and job activities which will be the foundation for keeping the research community safe across all of our campuses.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68720" y="5902081"/>
            <a:ext cx="8001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4702F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60.5</a:t>
            </a:r>
            <a:r>
              <a:rPr lang="en-US" sz="3200" b="1" dirty="0">
                <a:solidFill>
                  <a:srgbClr val="F4702F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%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</a:rPr>
              <a:t> on average reduction in time spent by researchers on the top 15 common safety tasks.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43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27" y="208933"/>
            <a:ext cx="2121592" cy="530398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3"/>
          <a:stretch>
            <a:fillRect/>
          </a:stretch>
        </p:blipFill>
        <p:spPr>
          <a:xfrm>
            <a:off x="5394960" y="874164"/>
            <a:ext cx="2934393" cy="8191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3084" y="1446414"/>
            <a:ext cx="681643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Web based and hosted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Single sign in with Clemson User 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For visiting </a:t>
            </a:r>
            <a:r>
              <a:rPr lang="en-US" b="1" dirty="0"/>
              <a:t>faculty, students, interns or contractors that do not have a Clemson user </a:t>
            </a:r>
            <a:r>
              <a:rPr lang="en-US" b="1" dirty="0" smtClean="0"/>
              <a:t>ID.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Send a request to </a:t>
            </a:r>
            <a:r>
              <a:rPr lang="en-US" sz="1600" b="1" dirty="0">
                <a:hlinkClick r:id="rId4"/>
              </a:rPr>
              <a:t>bioraftrshelp@clemson.edu</a:t>
            </a:r>
            <a:r>
              <a:rPr lang="en-US" sz="1600" dirty="0"/>
              <a:t> and include the person’s name, department, supervisor, and </a:t>
            </a:r>
            <a:r>
              <a:rPr lang="en-US" sz="1600" dirty="0" smtClean="0"/>
              <a:t>email. (Can get ID within 30 minutes for normal business hours.)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Information is viewable only to authenticated and authorized individuals based on the individual needs: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Administration, compliance and safety can </a:t>
            </a:r>
            <a:r>
              <a:rPr lang="en-US" dirty="0"/>
              <a:t>view high-level information </a:t>
            </a: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Principal Investigators in a lab </a:t>
            </a:r>
            <a:r>
              <a:rPr lang="en-US" dirty="0" smtClean="0"/>
              <a:t>or research area can </a:t>
            </a:r>
            <a:r>
              <a:rPr lang="en-US" dirty="0"/>
              <a:t>see relevant information only about their lab and lab members. </a:t>
            </a: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 Individual </a:t>
            </a:r>
            <a:r>
              <a:rPr lang="en-US" dirty="0"/>
              <a:t>researchers can see only their information and certain information about their lab’s activities (depending on their role/job duties</a:t>
            </a:r>
            <a:r>
              <a:rPr lang="en-US" dirty="0" smtClean="0"/>
              <a:t>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DSCs will see information about their departments.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99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38" y="223474"/>
            <a:ext cx="2121592" cy="5303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718" y="0"/>
            <a:ext cx="5222282" cy="67582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267350"/>
            <a:ext cx="4023360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u="sng" dirty="0" smtClean="0"/>
              <a:t>Platform Module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Who what where</a:t>
            </a:r>
          </a:p>
          <a:p>
            <a:r>
              <a:rPr lang="en-US" sz="1600" dirty="0" smtClean="0"/>
              <a:t>      All research areas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All campuses</a:t>
            </a:r>
          </a:p>
          <a:p>
            <a:pPr marL="342900" indent="-342900">
              <a:buAutoNum type="arabicPeriod" startAt="2"/>
            </a:pPr>
            <a:r>
              <a:rPr lang="en-US" sz="1600" u="sng" dirty="0" smtClean="0"/>
              <a:t>Training Module</a:t>
            </a:r>
          </a:p>
          <a:p>
            <a:pPr lvl="1"/>
            <a:r>
              <a:rPr lang="en-US" sz="1600" dirty="0"/>
              <a:t>Assigns training by hazards</a:t>
            </a:r>
          </a:p>
          <a:p>
            <a:pPr lvl="1"/>
            <a:r>
              <a:rPr lang="en-US" sz="1600" dirty="0"/>
              <a:t>Hosts online training</a:t>
            </a:r>
          </a:p>
          <a:p>
            <a:pPr lvl="1"/>
            <a:r>
              <a:rPr lang="en-US" sz="1600" dirty="0"/>
              <a:t>Sign up for training</a:t>
            </a:r>
          </a:p>
          <a:p>
            <a:pPr lvl="1"/>
            <a:r>
              <a:rPr lang="en-US" sz="1600" dirty="0"/>
              <a:t>Tracks training</a:t>
            </a:r>
          </a:p>
          <a:p>
            <a:pPr marL="342900" indent="-342900">
              <a:buAutoNum type="arabicPeriod" startAt="2"/>
            </a:pPr>
            <a:r>
              <a:rPr lang="en-US" sz="1600" u="sng" dirty="0" smtClean="0"/>
              <a:t>Inspection Module</a:t>
            </a:r>
          </a:p>
          <a:p>
            <a:pPr lvl="1"/>
            <a:r>
              <a:rPr lang="en-US" sz="1600" dirty="0" smtClean="0"/>
              <a:t>Standardized checklists</a:t>
            </a:r>
          </a:p>
          <a:p>
            <a:pPr lvl="1"/>
            <a:r>
              <a:rPr lang="en-US" sz="1600" dirty="0" smtClean="0"/>
              <a:t>Easy follow-ups</a:t>
            </a:r>
          </a:p>
          <a:p>
            <a:pPr lvl="1"/>
            <a:r>
              <a:rPr lang="en-US" sz="1600" dirty="0" smtClean="0"/>
              <a:t>Statistics</a:t>
            </a:r>
          </a:p>
          <a:p>
            <a:pPr marL="342900" indent="-342900">
              <a:buAutoNum type="arabicPeriod" startAt="2"/>
            </a:pPr>
            <a:r>
              <a:rPr lang="en-US" sz="1600" u="sng" dirty="0" smtClean="0"/>
              <a:t>Chemtracker &amp; SDS</a:t>
            </a:r>
          </a:p>
          <a:p>
            <a:pPr lvl="1"/>
            <a:r>
              <a:rPr lang="en-US" sz="1600" dirty="0" smtClean="0"/>
              <a:t>Easy chemical inventory</a:t>
            </a:r>
          </a:p>
          <a:p>
            <a:pPr lvl="1"/>
            <a:r>
              <a:rPr lang="en-US" sz="1600" dirty="0" smtClean="0"/>
              <a:t>Preloaded chemicals &amp; hazards</a:t>
            </a:r>
          </a:p>
          <a:p>
            <a:pPr lvl="1"/>
            <a:r>
              <a:rPr lang="en-US" sz="1600" dirty="0" smtClean="0"/>
              <a:t>SDS links</a:t>
            </a:r>
          </a:p>
          <a:p>
            <a:pPr lvl="1"/>
            <a:r>
              <a:rPr lang="en-US" sz="1600" dirty="0" smtClean="0"/>
              <a:t>Export excel into inventory</a:t>
            </a:r>
          </a:p>
          <a:p>
            <a:pPr marL="342900" indent="-342900">
              <a:buAutoNum type="arabicPeriod" startAt="2"/>
            </a:pPr>
            <a:r>
              <a:rPr lang="en-US" sz="1600" u="sng" dirty="0" smtClean="0"/>
              <a:t>Equipment module</a:t>
            </a:r>
          </a:p>
          <a:p>
            <a:pPr lvl="1"/>
            <a:r>
              <a:rPr lang="en-US" sz="1600" dirty="0" smtClean="0"/>
              <a:t>Safety and lab equipment</a:t>
            </a:r>
          </a:p>
          <a:p>
            <a:pPr lvl="1"/>
            <a:r>
              <a:rPr lang="en-US" sz="1600" dirty="0" smtClean="0"/>
              <a:t>Fume hood tracking &amp; repairs</a:t>
            </a:r>
          </a:p>
          <a:p>
            <a:pPr marL="342900" indent="-342900">
              <a:buAutoNum type="arabicPeriod" startAt="2"/>
            </a:pPr>
            <a:endParaRPr lang="en-US" sz="1600" u="sng" dirty="0"/>
          </a:p>
          <a:p>
            <a:pPr marL="342900" indent="-342900">
              <a:buAutoNum type="arabicPeriod" startAt="2"/>
            </a:pPr>
            <a:endParaRPr lang="en-US" u="sng" dirty="0" smtClean="0"/>
          </a:p>
          <a:p>
            <a:pPr marL="342900" indent="-342900">
              <a:buAutoNum type="arabicPeriod" startAt="2"/>
            </a:pPr>
            <a:endParaRPr lang="en-US" u="sng" dirty="0" smtClean="0"/>
          </a:p>
          <a:p>
            <a:pPr lvl="1"/>
            <a:r>
              <a:rPr lang="en-US" dirty="0" smtClean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49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27" y="200306"/>
            <a:ext cx="2121592" cy="530398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5426525"/>
              </p:ext>
            </p:extLst>
          </p:nvPr>
        </p:nvGraphicFramePr>
        <p:xfrm>
          <a:off x="170627" y="1720735"/>
          <a:ext cx="9172878" cy="5264900"/>
        </p:xfrm>
        <a:graphic>
          <a:graphicData uri="http://schemas.openxmlformats.org/drawingml/2006/table">
            <a:tbl>
              <a:tblPr firstRow="1" firstCol="1" bandRow="1"/>
              <a:tblGrid>
                <a:gridCol w="9172878">
                  <a:extLst>
                    <a:ext uri="{9D8B030D-6E8A-4147-A177-3AD203B41FA5}">
                      <a16:colId xmlns:a16="http://schemas.microsoft.com/office/drawing/2014/main" val="1122477376"/>
                    </a:ext>
                  </a:extLst>
                </a:gridCol>
              </a:tblGrid>
              <a:tr h="342269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222222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BioRAFT </a:t>
                      </a:r>
                      <a:r>
                        <a:rPr lang="en-US" sz="2000" dirty="0">
                          <a:solidFill>
                            <a:srgbClr val="222222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offers several different “modules” for specific tasks, such as inventorying chemicals, scheduling inspections or meeting training requirements. Those modules will be implemented in the following steps:</a:t>
                      </a:r>
                      <a:br>
                        <a:rPr lang="en-US" sz="2000" dirty="0">
                          <a:solidFill>
                            <a:srgbClr val="222222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000" dirty="0">
                          <a:solidFill>
                            <a:srgbClr val="222222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br>
                        <a:rPr lang="en-US" sz="2000" dirty="0">
                          <a:solidFill>
                            <a:srgbClr val="222222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000" b="1" u="sng" dirty="0">
                          <a:solidFill>
                            <a:srgbClr val="222222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Aug. 1 </a:t>
                      </a:r>
                      <a:r>
                        <a:rPr lang="en-US" sz="2000" u="sng" dirty="0">
                          <a:solidFill>
                            <a:srgbClr val="222222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 </a:t>
                      </a:r>
                      <a:r>
                        <a:rPr lang="en-US" sz="2000" u="sng" dirty="0" smtClean="0">
                          <a:solidFill>
                            <a:srgbClr val="222222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BioRAFT Platform </a:t>
                      </a:r>
                      <a:r>
                        <a:rPr lang="en-US" sz="2000" u="sng" dirty="0" err="1" smtClean="0">
                          <a:solidFill>
                            <a:srgbClr val="222222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Bioraft</a:t>
                      </a:r>
                      <a:r>
                        <a:rPr lang="en-US" sz="2000" u="sng" dirty="0" smtClean="0">
                          <a:solidFill>
                            <a:srgbClr val="222222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u="sng" dirty="0">
                          <a:solidFill>
                            <a:srgbClr val="222222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is now live for PIs and supervisors to set up their labs and work areas.</a:t>
                      </a:r>
                      <a:r>
                        <a:rPr lang="en-US" sz="2000" dirty="0">
                          <a:solidFill>
                            <a:srgbClr val="222222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2000" dirty="0">
                          <a:solidFill>
                            <a:srgbClr val="222222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000" b="1" u="sng" dirty="0">
                          <a:solidFill>
                            <a:srgbClr val="222222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Aug. 15 </a:t>
                      </a:r>
                      <a:r>
                        <a:rPr lang="en-US" sz="2000" u="sng" dirty="0">
                          <a:solidFill>
                            <a:srgbClr val="222222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</a:t>
                      </a:r>
                      <a:r>
                        <a:rPr lang="en-US" sz="2000" u="sng" dirty="0" smtClean="0">
                          <a:solidFill>
                            <a:srgbClr val="222222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Training Module - Online </a:t>
                      </a:r>
                      <a:r>
                        <a:rPr lang="en-US" sz="2000" u="sng" dirty="0">
                          <a:solidFill>
                            <a:srgbClr val="222222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training becomes available.</a:t>
                      </a:r>
                      <a:r>
                        <a:rPr lang="en-US" sz="2000" dirty="0">
                          <a:solidFill>
                            <a:srgbClr val="222222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2000" dirty="0">
                          <a:solidFill>
                            <a:srgbClr val="222222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000" b="1" u="sng" dirty="0">
                          <a:solidFill>
                            <a:srgbClr val="222222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Sept. 30 </a:t>
                      </a:r>
                      <a:r>
                        <a:rPr lang="en-US" sz="2000" u="sng" dirty="0">
                          <a:solidFill>
                            <a:srgbClr val="222222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Inspection module becomes available.</a:t>
                      </a:r>
                      <a:r>
                        <a:rPr lang="en-US" sz="2000" dirty="0">
                          <a:solidFill>
                            <a:srgbClr val="222222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2000" dirty="0">
                          <a:solidFill>
                            <a:srgbClr val="222222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000" b="1" u="sng" dirty="0">
                          <a:solidFill>
                            <a:srgbClr val="222222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Oct. 30 </a:t>
                      </a:r>
                      <a:r>
                        <a:rPr lang="en-US" sz="2000" u="sng" dirty="0">
                          <a:solidFill>
                            <a:srgbClr val="222222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Chemtracker and SDS </a:t>
                      </a:r>
                      <a:r>
                        <a:rPr lang="en-US" sz="2000" u="sng" dirty="0" smtClean="0">
                          <a:solidFill>
                            <a:srgbClr val="222222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module becomes </a:t>
                      </a:r>
                      <a:r>
                        <a:rPr lang="en-US" sz="2000" u="sng" dirty="0">
                          <a:solidFill>
                            <a:srgbClr val="222222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available. </a:t>
                      </a:r>
                      <a:r>
                        <a:rPr lang="en-US" sz="2000" dirty="0">
                          <a:solidFill>
                            <a:srgbClr val="222222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2000" dirty="0">
                          <a:solidFill>
                            <a:srgbClr val="222222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000" b="1" u="sng" dirty="0">
                          <a:solidFill>
                            <a:srgbClr val="222222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Nov. 30 </a:t>
                      </a:r>
                      <a:r>
                        <a:rPr lang="en-US" sz="2000" u="sng" dirty="0">
                          <a:solidFill>
                            <a:srgbClr val="222222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Equipment module becomes available. </a:t>
                      </a:r>
                      <a:r>
                        <a:rPr lang="en-US" sz="2000" dirty="0">
                          <a:solidFill>
                            <a:srgbClr val="222222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2000" dirty="0">
                          <a:solidFill>
                            <a:srgbClr val="222222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000" dirty="0">
                          <a:solidFill>
                            <a:srgbClr val="222222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br>
                        <a:rPr lang="en-US" sz="2000" dirty="0">
                          <a:solidFill>
                            <a:srgbClr val="222222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000" dirty="0">
                          <a:solidFill>
                            <a:srgbClr val="222222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Office of Research Safety </a:t>
                      </a:r>
                      <a:r>
                        <a:rPr lang="en-US" sz="2000" dirty="0" smtClean="0">
                          <a:solidFill>
                            <a:srgbClr val="222222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will send email notifications from </a:t>
                      </a:r>
                      <a:r>
                        <a:rPr lang="en-US" sz="2000" dirty="0">
                          <a:solidFill>
                            <a:srgbClr val="222222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BioRAFT platform when new modules are available. </a:t>
                      </a:r>
                      <a:br>
                        <a:rPr lang="en-US" sz="2000" dirty="0">
                          <a:solidFill>
                            <a:srgbClr val="222222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dirty="0">
                          <a:solidFill>
                            <a:srgbClr val="222222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66600" marR="166600" marT="0" marB="833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4153619"/>
                  </a:ext>
                </a:extLst>
              </a:tr>
            </a:tbl>
          </a:graphicData>
        </a:graphic>
      </p:graphicFrame>
      <p:pic>
        <p:nvPicPr>
          <p:cNvPr id="9" name="Picture 8"/>
          <p:cNvPicPr/>
          <p:nvPr/>
        </p:nvPicPr>
        <p:blipFill>
          <a:blip r:embed="rId3"/>
          <a:stretch>
            <a:fillRect/>
          </a:stretch>
        </p:blipFill>
        <p:spPr>
          <a:xfrm>
            <a:off x="5403272" y="730704"/>
            <a:ext cx="2934393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87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27" y="208933"/>
            <a:ext cx="2121592" cy="530398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3"/>
          <a:stretch>
            <a:fillRect/>
          </a:stretch>
        </p:blipFill>
        <p:spPr>
          <a:xfrm>
            <a:off x="5403272" y="730704"/>
            <a:ext cx="2934393" cy="8191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627" y="1805286"/>
            <a:ext cx="8826590" cy="483601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78182" y="1180522"/>
            <a:ext cx="2165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PI Lab Set Up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5966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62" y="219495"/>
            <a:ext cx="2115495" cy="5243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86896" y="4644115"/>
            <a:ext cx="6515896" cy="1905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 smtClean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80425" y="1151849"/>
            <a:ext cx="6998177" cy="635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Resources in your retreat binder</a:t>
            </a:r>
            <a:endParaRPr lang="en-US" sz="30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72589" y="2195277"/>
            <a:ext cx="7622771" cy="3718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Research Safety Organization Chart &amp; Contact Information</a:t>
            </a:r>
            <a:endParaRPr lang="en-US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DSC Guidelines &amp; Contact List</a:t>
            </a:r>
            <a:endParaRPr lang="en-US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Minors in Labs</a:t>
            </a:r>
            <a:endParaRPr lang="en-US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BioRaft</a:t>
            </a:r>
            <a:endParaRPr lang="en-US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Reproductive Health Hazard Guidelines</a:t>
            </a:r>
            <a:endParaRPr lang="en-US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Respiratory Protection | </a:t>
            </a:r>
            <a:r>
              <a:rPr lang="en-US" b="1" baseline="-25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 Print | Shop Safety</a:t>
            </a:r>
            <a:endParaRPr lang="en-US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Safety Fact 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Sheets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Sponsor Vendor Information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2019 Evaluation Form / 2018 Review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b="1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26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17" y="265499"/>
            <a:ext cx="2115495" cy="5243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06" y="1934509"/>
            <a:ext cx="6837601" cy="456840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5403272" y="730704"/>
            <a:ext cx="2934393" cy="8191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04851" y="1280516"/>
            <a:ext cx="3072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Training Dashboard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5985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69" y="182109"/>
            <a:ext cx="2115495" cy="5243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51" y="2217305"/>
            <a:ext cx="7929897" cy="3626542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5403272" y="730704"/>
            <a:ext cx="2934393" cy="8191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04851" y="1280516"/>
            <a:ext cx="2487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Training Sign In</a:t>
            </a:r>
            <a:endParaRPr lang="en-US" sz="2400" b="1" dirty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554171" y="3441469"/>
            <a:ext cx="2782" cy="274320"/>
          </a:xfrm>
          <a:prstGeom prst="line">
            <a:avLst/>
          </a:prstGeom>
          <a:ln w="3175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011669" y="3483033"/>
            <a:ext cx="2782" cy="274320"/>
          </a:xfrm>
          <a:prstGeom prst="line">
            <a:avLst/>
          </a:prstGeom>
          <a:ln w="3175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54171" y="3715789"/>
            <a:ext cx="1457498" cy="0"/>
          </a:xfrm>
          <a:prstGeom prst="line">
            <a:avLst/>
          </a:prstGeom>
          <a:ln w="3175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85767" y="3483033"/>
            <a:ext cx="1457498" cy="0"/>
          </a:xfrm>
          <a:prstGeom prst="line">
            <a:avLst/>
          </a:prstGeom>
          <a:ln w="3175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943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7" y="192543"/>
            <a:ext cx="2115495" cy="5243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02" y="2426085"/>
            <a:ext cx="4253259" cy="3288436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4"/>
          <a:stretch>
            <a:fillRect/>
          </a:stretch>
        </p:blipFill>
        <p:spPr>
          <a:xfrm>
            <a:off x="5004261" y="1077172"/>
            <a:ext cx="2934393" cy="8191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3473" y="1988607"/>
            <a:ext cx="4195801" cy="45100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43484" y="1662545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Chemtracker Module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96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ordmark_re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139797"/>
            <a:ext cx="2425853" cy="6032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931" y="1213657"/>
            <a:ext cx="4911296" cy="53917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32" y="1695794"/>
            <a:ext cx="3936967" cy="45851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36502" y="604507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Inspection module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5261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 descr="wordmark_re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10" y="217338"/>
            <a:ext cx="2451370" cy="60960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2768138" y="2193743"/>
            <a:ext cx="3412575" cy="10897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28306" y="4330931"/>
            <a:ext cx="52453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DEMONSTRATION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85704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2509" y="1361480"/>
            <a:ext cx="849745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Location of the venue. Maybe larger area with more vendors. </a:t>
            </a:r>
            <a:r>
              <a:rPr lang="en-US" sz="16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Moved to Hendrix Center. Doubled vendor participation. </a:t>
            </a:r>
            <a:endParaRPr 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Students – </a:t>
            </a:r>
            <a:r>
              <a:rPr lang="en-US" sz="16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Most will be addressed by </a:t>
            </a:r>
            <a:r>
              <a:rPr lang="en-US" sz="1600" b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Bioraft</a:t>
            </a:r>
            <a:r>
              <a:rPr lang="en-US" sz="16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Matrices may still need to be developed.</a:t>
            </a:r>
            <a:endParaRPr 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Safety Training for grad students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Training</a:t>
            </a:r>
          </a:p>
          <a:p>
            <a:pPr marL="1143000" marR="0" lvl="2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+1hr Cr Course</a:t>
            </a:r>
          </a:p>
          <a:p>
            <a:pPr marL="1143000" marR="0" lvl="2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Safety training record access for DSCs and PIs</a:t>
            </a:r>
          </a:p>
          <a:p>
            <a:pPr marL="1143000" marR="0" lvl="2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PI Spreadsheet for Student Specialty Training – who needs what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Youth/Children (Camps/Visits) Minors in labs policy and guidelines developed.</a:t>
            </a:r>
            <a:endParaRPr lang="en-US" sz="1600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Tracking/ Prior Notification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Lab Orientation/ Lab Safety Training Plan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Minors </a:t>
            </a:r>
            <a:r>
              <a:rPr 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 Labs Policy and guidelines</a:t>
            </a:r>
            <a:r>
              <a:rPr lang="en-US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4" descr="wordmark_re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10" y="217338"/>
            <a:ext cx="245137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86181" y="881474"/>
            <a:ext cx="63361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UPDATE from 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Retreat DSC Brainstorming and Q&amp;A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1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6310" y="1323724"/>
            <a:ext cx="8774545" cy="5270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Visiting Researchers </a:t>
            </a:r>
            <a:r>
              <a:rPr lang="en-US" b="1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Will be addressed by </a:t>
            </a:r>
            <a:r>
              <a:rPr lang="en-US" b="1" dirty="0" err="1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BioRAFT</a:t>
            </a:r>
            <a:r>
              <a:rPr lang="en-US" b="1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Tracking/ Prior Notification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Lab Orientation/ Lab Safety Training Plan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Access to training materials outside of username/password </a:t>
            </a:r>
            <a:r>
              <a:rPr lang="en-US" dirty="0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format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Desired </a:t>
            </a:r>
            <a:r>
              <a:rPr lang="en-US" b="1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Trainingsavailable</a:t>
            </a:r>
            <a:r>
              <a:rPr lang="en-US" b="1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on line and in person</a:t>
            </a:r>
            <a:endParaRPr lang="en-US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Compress Gas Cylinders </a:t>
            </a:r>
            <a:r>
              <a:rPr lang="en-US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Online course developed for </a:t>
            </a:r>
            <a:r>
              <a:rPr lang="en-US" dirty="0" err="1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Bioraft</a:t>
            </a:r>
            <a:r>
              <a:rPr lang="en-US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Arc Flash </a:t>
            </a:r>
            <a:r>
              <a:rPr lang="en-US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Online course developed for </a:t>
            </a:r>
            <a:r>
              <a:rPr lang="en-US" dirty="0" err="1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Bioraft</a:t>
            </a:r>
            <a:r>
              <a:rPr lang="en-US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and electrical safety</a:t>
            </a:r>
            <a:endParaRPr lang="en-US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Machine Guarding / Interlocks </a:t>
            </a:r>
            <a:r>
              <a:rPr lang="en-US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Online course developed for </a:t>
            </a:r>
            <a:r>
              <a:rPr lang="en-US" dirty="0" err="1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Bioraft</a:t>
            </a:r>
            <a:endParaRPr lang="en-US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Machine Shop Issues</a:t>
            </a:r>
            <a:endParaRPr lang="en-US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Management and chain of custody of Chemicals</a:t>
            </a:r>
          </a:p>
          <a:p>
            <a:pPr marL="1143000" marR="0" lvl="2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Chemical Inventory </a:t>
            </a:r>
            <a:r>
              <a:rPr lang="en-US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BIORAFT</a:t>
            </a:r>
            <a:endParaRPr lang="en-US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Inspections </a:t>
            </a:r>
            <a:r>
              <a:rPr lang="en-US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BIORAFT module will add specific inspection checklists</a:t>
            </a:r>
            <a:endParaRPr lang="en-US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HazCom</a:t>
            </a:r>
            <a:endParaRPr lang="en-US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Fire/Life Safety</a:t>
            </a: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Gen Shop Safety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lang="en-US" sz="1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4" descr="wordmark_re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10" y="217338"/>
            <a:ext cx="245137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74110" y="600931"/>
            <a:ext cx="63361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UPDATE from 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Retreat DSC Brainstorming and Q&amp;A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6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219200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kern="0" dirty="0" smtClean="0">
                <a:latin typeface="Arial Black" panose="020B0A04020102020204" pitchFamily="34" charset="0"/>
              </a:rPr>
              <a:t>    Questions?</a:t>
            </a:r>
            <a:endParaRPr lang="en-US" sz="3600" kern="0" dirty="0">
              <a:latin typeface="Arial Black" panose="020B0A04020102020204" pitchFamily="34" charset="0"/>
            </a:endParaRPr>
          </a:p>
        </p:txBody>
      </p:sp>
      <p:pic>
        <p:nvPicPr>
          <p:cNvPr id="3" name="Picture 2" descr="wordmark_re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5626"/>
            <a:ext cx="2362200" cy="5874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28999" y="4572000"/>
            <a:ext cx="56201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</a:t>
            </a:r>
            <a:r>
              <a:rPr lang="en-US" sz="2400" dirty="0" smtClean="0"/>
              <a:t>We are committed to innovation and </a:t>
            </a:r>
            <a:r>
              <a:rPr lang="en-US" sz="2400" u="sng" dirty="0" smtClean="0"/>
              <a:t>exceptional customer service</a:t>
            </a:r>
            <a:r>
              <a:rPr lang="en-US" sz="2400" dirty="0" smtClean="0"/>
              <a:t> </a:t>
            </a:r>
          </a:p>
          <a:p>
            <a:pPr algn="ctr"/>
            <a:r>
              <a:rPr lang="en-US" sz="2400" dirty="0" smtClean="0"/>
              <a:t>for our </a:t>
            </a:r>
          </a:p>
          <a:p>
            <a:pPr algn="ctr"/>
            <a:r>
              <a:rPr lang="en-US" sz="2400" dirty="0" smtClean="0"/>
              <a:t>students, faculty and staff </a:t>
            </a:r>
          </a:p>
          <a:p>
            <a:pPr algn="ctr"/>
            <a:r>
              <a:rPr lang="en-US" sz="2400" dirty="0" smtClean="0"/>
              <a:t>both on campus and across the state”</a:t>
            </a:r>
            <a:endParaRPr lang="en-US" sz="2400" dirty="0"/>
          </a:p>
        </p:txBody>
      </p:sp>
      <p:pic>
        <p:nvPicPr>
          <p:cNvPr id="5" name="Picture 2" descr="http://media.clemson.edu/brand-2009/photos/buildings/Tillman12.cd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01901"/>
            <a:ext cx="2826982" cy="212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29000" y="2143660"/>
            <a:ext cx="57958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Office of Research Safety</a:t>
            </a:r>
          </a:p>
          <a:p>
            <a:endParaRPr lang="en-US" sz="2800" dirty="0"/>
          </a:p>
          <a:p>
            <a:r>
              <a:rPr lang="en-US" sz="2400" dirty="0">
                <a:hlinkClick r:id="rId4"/>
              </a:rPr>
              <a:t>http://www.clemson.edu/research/safety</a:t>
            </a:r>
            <a:r>
              <a:rPr lang="en-US" sz="2400" dirty="0" smtClean="0">
                <a:hlinkClick r:id="rId4"/>
              </a:rPr>
              <a:t>/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086225" y="3762375"/>
            <a:ext cx="406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Email: </a:t>
            </a:r>
            <a:r>
              <a:rPr lang="en-US" dirty="0" smtClean="0">
                <a:hlinkClick r:id="rId5"/>
              </a:rPr>
              <a:t>researchsafety@Clemson.edu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23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2109" y="3154827"/>
            <a:ext cx="7121236" cy="1311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cap="all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Thank You For All you Do to promote a positive safety culture!</a:t>
            </a:r>
            <a:endParaRPr lang="en-US" sz="5400" b="1" cap="all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69" y="186132"/>
            <a:ext cx="2365453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50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457200" y="1219200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sz="3600" kern="0" dirty="0">
              <a:latin typeface="Arial Black" panose="020B0A04020102020204" pitchFamily="34" charset="0"/>
            </a:endParaRPr>
          </a:p>
        </p:txBody>
      </p:sp>
      <p:pic>
        <p:nvPicPr>
          <p:cNvPr id="19" name="Picture 18" descr="wordmark_re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5626"/>
            <a:ext cx="2362200" cy="58742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88541" y="4308376"/>
            <a:ext cx="53623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“We are committed to </a:t>
            </a:r>
            <a:r>
              <a:rPr lang="en-US" u="sng" dirty="0"/>
              <a:t>continuous improvement </a:t>
            </a:r>
            <a:r>
              <a:rPr lang="en-US" dirty="0"/>
              <a:t>and </a:t>
            </a:r>
            <a:r>
              <a:rPr lang="en-US" u="sng" dirty="0"/>
              <a:t>exceptional customer service</a:t>
            </a:r>
            <a:r>
              <a:rPr lang="en-US" dirty="0"/>
              <a:t> for our students, faculty and staff both on campus and across the state”</a:t>
            </a:r>
          </a:p>
        </p:txBody>
      </p:sp>
      <p:pic>
        <p:nvPicPr>
          <p:cNvPr id="21" name="Picture 2" descr="http://media.clemson.edu/brand-2009/photos/buildings/Tillman12.cd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34" y="1424120"/>
            <a:ext cx="2826982" cy="212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218814" y="1062854"/>
            <a:ext cx="57759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</a:rPr>
              <a:t>Office of Research Safety</a:t>
            </a:r>
            <a:endParaRPr lang="en-US" sz="2800" dirty="0"/>
          </a:p>
          <a:p>
            <a:pPr algn="ctr"/>
            <a:r>
              <a:rPr lang="en-US" dirty="0">
                <a:hlinkClick r:id="rId4"/>
              </a:rPr>
              <a:t>http://www.clemson.edu/research/safety/</a:t>
            </a:r>
            <a:r>
              <a:rPr lang="en-US" dirty="0"/>
              <a:t>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42587" y="5913631"/>
            <a:ext cx="406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Email: </a:t>
            </a:r>
            <a:r>
              <a:rPr lang="en-US" dirty="0">
                <a:hlinkClick r:id="rId5"/>
              </a:rPr>
              <a:t>researchsafety@Clemson.edu</a:t>
            </a:r>
            <a:r>
              <a:rPr lang="en-US" dirty="0"/>
              <a:t>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479D7B3-4574-4CE0-B9F0-EDBE2B12A440}"/>
              </a:ext>
            </a:extLst>
          </p:cNvPr>
          <p:cNvSpPr/>
          <p:nvPr/>
        </p:nvSpPr>
        <p:spPr>
          <a:xfrm>
            <a:off x="3929177" y="2153880"/>
            <a:ext cx="368027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Easy to Work With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A8BA12E-FF3E-4C59-A442-1842DFE7AE29}"/>
              </a:ext>
            </a:extLst>
          </p:cNvPr>
          <p:cNvSpPr/>
          <p:nvPr/>
        </p:nvSpPr>
        <p:spPr>
          <a:xfrm>
            <a:off x="4130235" y="3444235"/>
            <a:ext cx="30412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Service Oriented</a:t>
            </a:r>
            <a:endParaRPr lang="en-US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A6783A0-5CEC-4AEA-AEA1-A660D98BBD86}"/>
              </a:ext>
            </a:extLst>
          </p:cNvPr>
          <p:cNvSpPr/>
          <p:nvPr/>
        </p:nvSpPr>
        <p:spPr>
          <a:xfrm>
            <a:off x="4061187" y="2819619"/>
            <a:ext cx="40949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Technically Competent</a:t>
            </a:r>
            <a:endParaRPr lang="en-US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2150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44685E4-AC3B-49E0-8B82-9398B8313D92}"/>
              </a:ext>
            </a:extLst>
          </p:cNvPr>
          <p:cNvSpPr txBox="1">
            <a:spLocks/>
          </p:cNvSpPr>
          <p:nvPr/>
        </p:nvSpPr>
        <p:spPr>
          <a:xfrm>
            <a:off x="730911" y="794614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2019-2020</a:t>
            </a:r>
            <a:endParaRPr lang="en-US" kern="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7F219A0-8F4A-41D2-9E58-EA009C007AAB}"/>
              </a:ext>
            </a:extLst>
          </p:cNvPr>
          <p:cNvSpPr txBox="1">
            <a:spLocks/>
          </p:cNvSpPr>
          <p:nvPr/>
        </p:nvSpPr>
        <p:spPr>
          <a:xfrm>
            <a:off x="502311" y="1601995"/>
            <a:ext cx="4038600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BioRAFT</a:t>
            </a:r>
          </a:p>
          <a:p>
            <a:r>
              <a:rPr lang="en-US" kern="0" dirty="0" smtClean="0"/>
              <a:t>Service brochure</a:t>
            </a:r>
          </a:p>
          <a:p>
            <a:r>
              <a:rPr lang="en-US" kern="0" dirty="0" smtClean="0"/>
              <a:t>Website</a:t>
            </a:r>
          </a:p>
          <a:p>
            <a:r>
              <a:rPr lang="en-US" kern="0" dirty="0" smtClean="0"/>
              <a:t>Fact sheets</a:t>
            </a:r>
          </a:p>
          <a:p>
            <a:r>
              <a:rPr lang="en-US" kern="0" dirty="0" smtClean="0"/>
              <a:t>Fire Simulator/hands on training</a:t>
            </a:r>
          </a:p>
          <a:p>
            <a:r>
              <a:rPr lang="en-US" kern="0" dirty="0" smtClean="0"/>
              <a:t>TA safety training</a:t>
            </a:r>
          </a:p>
          <a:p>
            <a:r>
              <a:rPr lang="en-US" kern="0" dirty="0" smtClean="0"/>
              <a:t>First aid</a:t>
            </a:r>
            <a:endParaRPr lang="en-US" kern="0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5E96D78-8EBC-47B0-99CA-FD4D9E51CD01}"/>
              </a:ext>
            </a:extLst>
          </p:cNvPr>
          <p:cNvSpPr txBox="1">
            <a:spLocks/>
          </p:cNvSpPr>
          <p:nvPr/>
        </p:nvSpPr>
        <p:spPr>
          <a:xfrm>
            <a:off x="4845711" y="1601995"/>
            <a:ext cx="4038600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Safety training</a:t>
            </a:r>
          </a:p>
          <a:p>
            <a:r>
              <a:rPr lang="en-US" kern="0" dirty="0" smtClean="0"/>
              <a:t>Safety for student clubs</a:t>
            </a:r>
          </a:p>
          <a:p>
            <a:r>
              <a:rPr lang="en-US" kern="0" dirty="0" smtClean="0"/>
              <a:t>Field Safety</a:t>
            </a:r>
          </a:p>
          <a:p>
            <a:r>
              <a:rPr lang="en-US" kern="0" dirty="0" smtClean="0"/>
              <a:t>Lab Safety Manual</a:t>
            </a:r>
          </a:p>
          <a:p>
            <a:r>
              <a:rPr lang="en-US" kern="0" dirty="0" smtClean="0"/>
              <a:t>Makerspace/3D printing</a:t>
            </a:r>
          </a:p>
          <a:p>
            <a:r>
              <a:rPr lang="en-US" kern="0" dirty="0" smtClean="0"/>
              <a:t>2 new positions</a:t>
            </a:r>
            <a:endParaRPr lang="en-US" kern="0" dirty="0"/>
          </a:p>
        </p:txBody>
      </p:sp>
      <p:pic>
        <p:nvPicPr>
          <p:cNvPr id="8" name="Picture 7" descr="wordmark_rev.png">
            <a:extLst>
              <a:ext uri="{FF2B5EF4-FFF2-40B4-BE49-F238E27FC236}">
                <a16:creationId xmlns:a16="http://schemas.microsoft.com/office/drawing/2014/main" id="{8C38F898-DC41-455F-96C3-591C5022B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311" y="-78460"/>
            <a:ext cx="2362200" cy="58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2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16F38EC-5C06-4476-A75C-6677D7FF4EA1}"/>
              </a:ext>
            </a:extLst>
          </p:cNvPr>
          <p:cNvSpPr txBox="1">
            <a:spLocks/>
          </p:cNvSpPr>
          <p:nvPr/>
        </p:nvSpPr>
        <p:spPr>
          <a:xfrm>
            <a:off x="914400" y="743052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2019-2020</a:t>
            </a:r>
            <a:endParaRPr lang="en-US" kern="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9F667DD-1468-498E-8C31-081A46E4F929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Tanner Finney, H&amp;S Specialist</a:t>
            </a:r>
          </a:p>
          <a:p>
            <a:r>
              <a:rPr lang="en-US" kern="0" dirty="0" smtClean="0"/>
              <a:t>Jordanna Longo, H&amp;S Specialist</a:t>
            </a:r>
          </a:p>
          <a:p>
            <a:r>
              <a:rPr lang="en-US" kern="0" dirty="0" smtClean="0"/>
              <a:t>Sam Forrest, Hazmat Specialist</a:t>
            </a:r>
          </a:p>
          <a:p>
            <a:r>
              <a:rPr lang="en-US" kern="0" dirty="0" smtClean="0"/>
              <a:t>Laura He, H&amp;S Specialist</a:t>
            </a:r>
            <a:endParaRPr lang="en-US" kern="0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B9A11303-D066-4AD0-A18E-23E3E19FDE7C}"/>
              </a:ext>
            </a:extLst>
          </p:cNvPr>
          <p:cNvSpPr txBox="1">
            <a:spLocks/>
          </p:cNvSpPr>
          <p:nvPr/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Jon Mengering, Hazmat Specialist</a:t>
            </a:r>
          </a:p>
          <a:p>
            <a:r>
              <a:rPr lang="en-US" kern="0" dirty="0" smtClean="0"/>
              <a:t>Bart Jennings, IT</a:t>
            </a:r>
          </a:p>
          <a:p>
            <a:r>
              <a:rPr lang="en-US" kern="0" dirty="0" smtClean="0"/>
              <a:t>CUICAR/Greenville</a:t>
            </a:r>
          </a:p>
          <a:p>
            <a:r>
              <a:rPr lang="en-US" kern="0" dirty="0" smtClean="0"/>
              <a:t>Safety Grant program</a:t>
            </a:r>
          </a:p>
          <a:p>
            <a:r>
              <a:rPr lang="en-US" kern="0" dirty="0" smtClean="0"/>
              <a:t>Prescription safety glasses</a:t>
            </a:r>
          </a:p>
          <a:p>
            <a:r>
              <a:rPr lang="en-US" kern="0" dirty="0" smtClean="0"/>
              <a:t>Minors in Labs</a:t>
            </a:r>
            <a:endParaRPr lang="en-US" kern="0" dirty="0"/>
          </a:p>
        </p:txBody>
      </p:sp>
      <p:pic>
        <p:nvPicPr>
          <p:cNvPr id="8" name="Picture 7" descr="wordmark_rev.png">
            <a:extLst>
              <a:ext uri="{FF2B5EF4-FFF2-40B4-BE49-F238E27FC236}">
                <a16:creationId xmlns:a16="http://schemas.microsoft.com/office/drawing/2014/main" id="{1DCD0109-C56C-4CBB-AB45-2E0FC49A7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5626"/>
            <a:ext cx="2362200" cy="58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6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40" y="222194"/>
            <a:ext cx="2121592" cy="53039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3143B4D-3021-4F5D-996E-903E37DB947D}"/>
              </a:ext>
            </a:extLst>
          </p:cNvPr>
          <p:cNvSpPr txBox="1">
            <a:spLocks/>
          </p:cNvSpPr>
          <p:nvPr/>
        </p:nvSpPr>
        <p:spPr>
          <a:xfrm>
            <a:off x="1163116" y="1221637"/>
            <a:ext cx="7500519" cy="1050551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Minors in Labs</a:t>
            </a:r>
            <a:endParaRPr lang="en-US" kern="0" dirty="0"/>
          </a:p>
        </p:txBody>
      </p:sp>
      <p:pic>
        <p:nvPicPr>
          <p:cNvPr id="5" name="Content Placeholder 7" descr="A close up of a logo&#10;&#10;Description automatically generated">
            <a:extLst>
              <a:ext uri="{FF2B5EF4-FFF2-40B4-BE49-F238E27FC236}">
                <a16:creationId xmlns:a16="http://schemas.microsoft.com/office/drawing/2014/main" id="{B26CDFBA-5E85-40BE-BC5E-0CBE3DBB1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30" y="2596896"/>
            <a:ext cx="1727361" cy="3145856"/>
          </a:xfrm>
          <a:prstGeom prst="rect">
            <a:avLst/>
          </a:prstGeom>
        </p:spPr>
      </p:pic>
      <p:pic>
        <p:nvPicPr>
          <p:cNvPr id="6" name="Content Placeholder 5" descr="A group of people wearing costumes&#10;&#10;Description automatically generated">
            <a:extLst>
              <a:ext uri="{FF2B5EF4-FFF2-40B4-BE49-F238E27FC236}">
                <a16:creationId xmlns:a16="http://schemas.microsoft.com/office/drawing/2014/main" id="{F40D67D3-8726-4A30-AEE2-9B32936B61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91" y="2942837"/>
            <a:ext cx="4628362" cy="307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94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08" y="239447"/>
            <a:ext cx="2121592" cy="53039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CF4D6E9-394A-4602-8528-682600B6A9C4}"/>
              </a:ext>
            </a:extLst>
          </p:cNvPr>
          <p:cNvSpPr txBox="1">
            <a:spLocks/>
          </p:cNvSpPr>
          <p:nvPr/>
        </p:nvSpPr>
        <p:spPr>
          <a:xfrm>
            <a:off x="0" y="895122"/>
            <a:ext cx="10972800" cy="1115878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Why have minors in labs?</a:t>
            </a:r>
            <a:endParaRPr lang="en-US" kern="0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E442B1C-9AFA-476A-80B4-5AC80581FC01}"/>
              </a:ext>
            </a:extLst>
          </p:cNvPr>
          <p:cNvSpPr txBox="1">
            <a:spLocks/>
          </p:cNvSpPr>
          <p:nvPr/>
        </p:nvSpPr>
        <p:spPr>
          <a:xfrm>
            <a:off x="0" y="1624323"/>
            <a:ext cx="5386917" cy="63976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kern="0" dirty="0" smtClean="0"/>
              <a:t>Where are they from?</a:t>
            </a:r>
            <a:endParaRPr lang="en-US" sz="2800" kern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59E2A42-341A-4841-84F7-5268DD8602C0}"/>
              </a:ext>
            </a:extLst>
          </p:cNvPr>
          <p:cNvSpPr txBox="1">
            <a:spLocks/>
          </p:cNvSpPr>
          <p:nvPr/>
        </p:nvSpPr>
        <p:spPr>
          <a:xfrm>
            <a:off x="293649" y="2264085"/>
            <a:ext cx="4471640" cy="353908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kern="0" dirty="0" smtClean="0"/>
              <a:t>Summer camp</a:t>
            </a:r>
          </a:p>
          <a:p>
            <a:r>
              <a:rPr lang="en-US" sz="2800" kern="0" dirty="0" smtClean="0"/>
              <a:t>Volunteers</a:t>
            </a:r>
          </a:p>
          <a:p>
            <a:r>
              <a:rPr lang="en-US" sz="2800" kern="0" dirty="0" smtClean="0"/>
              <a:t>7</a:t>
            </a:r>
            <a:r>
              <a:rPr lang="en-US" sz="2800" kern="0" baseline="30000" dirty="0" smtClean="0"/>
              <a:t>th</a:t>
            </a:r>
            <a:r>
              <a:rPr lang="en-US" sz="2800" kern="0" dirty="0" smtClean="0"/>
              <a:t> grade job shadow day</a:t>
            </a:r>
            <a:endParaRPr lang="en-US" sz="2800" kern="0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F7899F-B318-42AF-A096-7774BF189162}"/>
              </a:ext>
            </a:extLst>
          </p:cNvPr>
          <p:cNvSpPr txBox="1">
            <a:spLocks/>
          </p:cNvSpPr>
          <p:nvPr/>
        </p:nvSpPr>
        <p:spPr>
          <a:xfrm>
            <a:off x="4059044" y="1624323"/>
            <a:ext cx="5084956" cy="60131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kern="0" dirty="0" smtClean="0"/>
              <a:t>Benefits of these programs</a:t>
            </a:r>
            <a:endParaRPr lang="en-US" sz="2800" kern="0" dirty="0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9E2F0640-3ED2-4907-B85D-0C0E384EF974}"/>
              </a:ext>
            </a:extLst>
          </p:cNvPr>
          <p:cNvSpPr txBox="1">
            <a:spLocks/>
          </p:cNvSpPr>
          <p:nvPr/>
        </p:nvSpPr>
        <p:spPr>
          <a:xfrm>
            <a:off x="4462956" y="2153973"/>
            <a:ext cx="4134086" cy="395128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kern="0" dirty="0" smtClean="0"/>
              <a:t>Give real experience in the science field to encourage participation.</a:t>
            </a:r>
          </a:p>
          <a:p>
            <a:r>
              <a:rPr lang="en-US" sz="2800" kern="0" dirty="0" smtClean="0"/>
              <a:t>Promote the Clemson brand and facilities</a:t>
            </a:r>
          </a:p>
          <a:p>
            <a:r>
              <a:rPr lang="en-US" kern="0" dirty="0" smtClean="0"/>
              <a:t>Free labor?</a:t>
            </a:r>
            <a:endParaRPr lang="en-US" kern="0" dirty="0"/>
          </a:p>
        </p:txBody>
      </p:sp>
      <p:pic>
        <p:nvPicPr>
          <p:cNvPr id="11" name="Picture 10" descr="A dog holding a sign&#10;&#10;Description automatically generated">
            <a:extLst>
              <a:ext uri="{FF2B5EF4-FFF2-40B4-BE49-F238E27FC236}">
                <a16:creationId xmlns:a16="http://schemas.microsoft.com/office/drawing/2014/main" id="{75CA7571-9CA5-4402-89A7-13FB13A55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60" y="4529949"/>
            <a:ext cx="3568971" cy="19986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EDD561E-50A6-441D-B4BC-579EF51FFEF0}"/>
              </a:ext>
            </a:extLst>
          </p:cNvPr>
          <p:cNvSpPr txBox="1"/>
          <p:nvPr/>
        </p:nvSpPr>
        <p:spPr>
          <a:xfrm>
            <a:off x="4784570" y="5679723"/>
            <a:ext cx="2292387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Informal Roman" panose="030604020304060B0204" pitchFamily="66" charset="0"/>
              </a:rPr>
              <a:t>Lab in labs??</a:t>
            </a:r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8FFAFE65-C600-4892-8023-EEA849014091}"/>
              </a:ext>
            </a:extLst>
          </p:cNvPr>
          <p:cNvSpPr/>
          <p:nvPr/>
        </p:nvSpPr>
        <p:spPr>
          <a:xfrm>
            <a:off x="4270815" y="5778355"/>
            <a:ext cx="384282" cy="38751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41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34" y="204941"/>
            <a:ext cx="2121592" cy="53039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227E6A1-7BAD-4517-A665-91235EA3E57A}"/>
              </a:ext>
            </a:extLst>
          </p:cNvPr>
          <p:cNvSpPr txBox="1">
            <a:spLocks/>
          </p:cNvSpPr>
          <p:nvPr/>
        </p:nvSpPr>
        <p:spPr>
          <a:xfrm>
            <a:off x="-148683" y="1256371"/>
            <a:ext cx="11731082" cy="1078772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kern="0" dirty="0" smtClean="0"/>
              <a:t/>
            </a:r>
            <a:br>
              <a:rPr lang="en-US" kern="0" dirty="0" smtClean="0"/>
            </a:br>
            <a:r>
              <a:rPr lang="en-US" sz="3600" kern="0" dirty="0" smtClean="0"/>
              <a:t>Pre-Collegiate Program Office (PcPO)</a:t>
            </a:r>
            <a:endParaRPr lang="en-US" sz="3600" kern="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EB04ACD-9B6D-4214-801E-4E335BDE125A}"/>
              </a:ext>
            </a:extLst>
          </p:cNvPr>
          <p:cNvSpPr txBox="1">
            <a:spLocks/>
          </p:cNvSpPr>
          <p:nvPr/>
        </p:nvSpPr>
        <p:spPr>
          <a:xfrm>
            <a:off x="468352" y="2786223"/>
            <a:ext cx="8408019" cy="2864155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kern="0" dirty="0" smtClean="0"/>
              <a:t>This office oversees ALL minors on campus.</a:t>
            </a:r>
          </a:p>
          <a:p>
            <a:r>
              <a:rPr lang="en-US" sz="2800" kern="0" dirty="0" smtClean="0"/>
              <a:t>“Minors” means anyone under the age of 18 who is not a Clemson student.</a:t>
            </a:r>
          </a:p>
          <a:p>
            <a:r>
              <a:rPr lang="en-US" sz="2800" kern="0" dirty="0" smtClean="0"/>
              <a:t>Anyone working with these individuals MUST enroll with the PcPO.</a:t>
            </a:r>
          </a:p>
          <a:p>
            <a:r>
              <a:rPr lang="en-US" sz="2800" kern="0" dirty="0" smtClean="0"/>
              <a:t>After going through the enrollment process, RS will  be notified about minors in labs.</a:t>
            </a:r>
            <a:endParaRPr lang="en-US" sz="2800" kern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557C3C-2707-4B87-8C4B-A37551801B4D}"/>
              </a:ext>
            </a:extLst>
          </p:cNvPr>
          <p:cNvPicPr/>
          <p:nvPr/>
        </p:nvPicPr>
        <p:blipFill rotWithShape="1">
          <a:blip r:embed="rId3"/>
          <a:srcRect l="7852" t="8047" r="57212" b="30794"/>
          <a:stretch/>
        </p:blipFill>
        <p:spPr bwMode="auto">
          <a:xfrm>
            <a:off x="5226205" y="683365"/>
            <a:ext cx="3214029" cy="1308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0999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DUMMYTAG" val="&lt;DummyForForceWrite&gt;&lt;/DummyForForceWrite&gt;"/>
</p:tagLst>
</file>

<file path=ppt/theme/theme1.xml><?xml version="1.0" encoding="utf-8"?>
<a:theme xmlns:a="http://schemas.openxmlformats.org/drawingml/2006/main" name="Clemson them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lemson theme" id="{F9C1FE31-0ECA-4E14-9315-0E1A7540364C}" vid="{70E12E9E-B5EE-4709-9684-178B276E68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3853</TotalTime>
  <Words>1327</Words>
  <Application>Microsoft Office PowerPoint</Application>
  <PresentationFormat>On-screen Show (4:3)</PresentationFormat>
  <Paragraphs>273</Paragraphs>
  <Slides>38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&amp;quot</vt:lpstr>
      <vt:lpstr>Arial</vt:lpstr>
      <vt:lpstr>Arial Black</vt:lpstr>
      <vt:lpstr>Baskerville Old Face</vt:lpstr>
      <vt:lpstr>Calibri</vt:lpstr>
      <vt:lpstr>Georgia</vt:lpstr>
      <vt:lpstr>Helvetica</vt:lpstr>
      <vt:lpstr>Informal Roman</vt:lpstr>
      <vt:lpstr>Times New Roman</vt:lpstr>
      <vt:lpstr>Trade Gothic</vt:lpstr>
      <vt:lpstr>Verdana</vt:lpstr>
      <vt:lpstr>Clemson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Respiratory Protection Program</vt:lpstr>
      <vt:lpstr>Deep Orange Lab</vt:lpstr>
      <vt:lpstr>PowerPoint Presentation</vt:lpstr>
      <vt:lpstr>P &amp; A</vt:lpstr>
      <vt:lpstr>PowerPoint Presentation</vt:lpstr>
      <vt:lpstr>PowerPoint Presentation</vt:lpstr>
      <vt:lpstr>3D Printing w/ Powder </vt:lpstr>
      <vt:lpstr>PowerPoint Presentation</vt:lpstr>
      <vt:lpstr>PowerPoint Presentation</vt:lpstr>
      <vt:lpstr> PPE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Clemson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Case Studies in Research Safety</dc:title>
  <dc:creator>Windows User</dc:creator>
  <cp:lastModifiedBy>Tanner Clayton Finney</cp:lastModifiedBy>
  <cp:revision>345</cp:revision>
  <dcterms:created xsi:type="dcterms:W3CDTF">2018-04-13T20:13:07Z</dcterms:created>
  <dcterms:modified xsi:type="dcterms:W3CDTF">2019-08-12T19:08:34Z</dcterms:modified>
</cp:coreProperties>
</file>